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1"/>
  </p:notesMasterIdLst>
  <p:sldIdLst>
    <p:sldId id="257" r:id="rId2"/>
    <p:sldId id="311" r:id="rId3"/>
    <p:sldId id="288" r:id="rId4"/>
    <p:sldId id="263" r:id="rId5"/>
    <p:sldId id="264" r:id="rId6"/>
    <p:sldId id="289" r:id="rId7"/>
    <p:sldId id="290" r:id="rId8"/>
    <p:sldId id="291" r:id="rId9"/>
    <p:sldId id="316" r:id="rId10"/>
    <p:sldId id="269" r:id="rId11"/>
    <p:sldId id="292" r:id="rId12"/>
    <p:sldId id="294" r:id="rId13"/>
    <p:sldId id="295" r:id="rId14"/>
    <p:sldId id="281" r:id="rId15"/>
    <p:sldId id="296" r:id="rId16"/>
    <p:sldId id="297" r:id="rId17"/>
    <p:sldId id="298" r:id="rId18"/>
    <p:sldId id="299" r:id="rId19"/>
    <p:sldId id="300" r:id="rId20"/>
    <p:sldId id="301" r:id="rId21"/>
    <p:sldId id="318" r:id="rId22"/>
    <p:sldId id="302" r:id="rId23"/>
    <p:sldId id="303" r:id="rId24"/>
    <p:sldId id="304" r:id="rId25"/>
    <p:sldId id="305" r:id="rId26"/>
    <p:sldId id="306" r:id="rId27"/>
    <p:sldId id="307" r:id="rId28"/>
    <p:sldId id="309" r:id="rId29"/>
    <p:sldId id="314" r:id="rId30"/>
  </p:sldIdLst>
  <p:sldSz cx="9144000" cy="5143500" type="screen16x9"/>
  <p:notesSz cx="6858000" cy="9144000"/>
  <p:embeddedFontLst>
    <p:embeddedFont>
      <p:font typeface="Lexend" panose="020B0604020202020204" charset="0"/>
      <p:regular r:id="rId32"/>
      <p:bold r:id="rId33"/>
    </p:embeddedFont>
    <p:embeddedFont>
      <p:font typeface="Lexend SemiBold" panose="020B0604020202020204" charset="0"/>
      <p:regular r:id="rId34"/>
      <p:bold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4125A4-BEB8-4681-8E26-5FE73DA57534}" v="79" dt="2026-05-13T15:30:50.208"/>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317" autoAdjust="0"/>
  </p:normalViewPr>
  <p:slideViewPr>
    <p:cSldViewPr snapToGrid="0">
      <p:cViewPr varScale="1">
        <p:scale>
          <a:sx n="100" d="100"/>
          <a:sy n="100" d="100"/>
        </p:scale>
        <p:origin x="946" y="5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lmisano Annalinda" userId="8e41cf5d-83c9-49f9-a706-a13f17b68430" providerId="ADAL" clId="{A07BAD51-D865-4CAD-B02D-1374AE2B4AD6}"/>
    <pc:docChg chg="undo custSel addSld delSld modSld sldOrd">
      <pc:chgData name="Palmisano Annalinda" userId="8e41cf5d-83c9-49f9-a706-a13f17b68430" providerId="ADAL" clId="{A07BAD51-D865-4CAD-B02D-1374AE2B4AD6}" dt="2026-05-13T19:43:38.208" v="1921" actId="20577"/>
      <pc:docMkLst>
        <pc:docMk/>
      </pc:docMkLst>
      <pc:sldChg chg="modSp mod">
        <pc:chgData name="Palmisano Annalinda" userId="8e41cf5d-83c9-49f9-a706-a13f17b68430" providerId="ADAL" clId="{A07BAD51-D865-4CAD-B02D-1374AE2B4AD6}" dt="2026-05-13T19:37:55.010" v="1885" actId="313"/>
        <pc:sldMkLst>
          <pc:docMk/>
          <pc:sldMk cId="1648279846" sldId="263"/>
        </pc:sldMkLst>
        <pc:spChg chg="mod">
          <ac:chgData name="Palmisano Annalinda" userId="8e41cf5d-83c9-49f9-a706-a13f17b68430" providerId="ADAL" clId="{A07BAD51-D865-4CAD-B02D-1374AE2B4AD6}" dt="2026-05-13T19:37:55.010" v="1885" actId="313"/>
          <ac:spMkLst>
            <pc:docMk/>
            <pc:sldMk cId="1648279846" sldId="263"/>
            <ac:spMk id="9" creationId="{00000000-0000-0000-0000-000000000000}"/>
          </ac:spMkLst>
        </pc:spChg>
      </pc:sldChg>
      <pc:sldChg chg="modSp mod">
        <pc:chgData name="Palmisano Annalinda" userId="8e41cf5d-83c9-49f9-a706-a13f17b68430" providerId="ADAL" clId="{A07BAD51-D865-4CAD-B02D-1374AE2B4AD6}" dt="2026-05-13T13:26:00.671" v="211" actId="27636"/>
        <pc:sldMkLst>
          <pc:docMk/>
          <pc:sldMk cId="1599646605" sldId="264"/>
        </pc:sldMkLst>
        <pc:spChg chg="mod">
          <ac:chgData name="Palmisano Annalinda" userId="8e41cf5d-83c9-49f9-a706-a13f17b68430" providerId="ADAL" clId="{A07BAD51-D865-4CAD-B02D-1374AE2B4AD6}" dt="2026-05-13T13:22:48.708" v="126" actId="20577"/>
          <ac:spMkLst>
            <pc:docMk/>
            <pc:sldMk cId="1599646605" sldId="264"/>
            <ac:spMk id="14" creationId="{00000000-0000-0000-0000-000000000000}"/>
          </ac:spMkLst>
        </pc:spChg>
        <pc:spChg chg="mod">
          <ac:chgData name="Palmisano Annalinda" userId="8e41cf5d-83c9-49f9-a706-a13f17b68430" providerId="ADAL" clId="{A07BAD51-D865-4CAD-B02D-1374AE2B4AD6}" dt="2026-05-13T13:26:00.671" v="211" actId="27636"/>
          <ac:spMkLst>
            <pc:docMk/>
            <pc:sldMk cId="1599646605" sldId="264"/>
            <ac:spMk id="15" creationId="{00000000-0000-0000-0000-000000000000}"/>
          </ac:spMkLst>
        </pc:spChg>
      </pc:sldChg>
      <pc:sldChg chg="modSp mod ord">
        <pc:chgData name="Palmisano Annalinda" userId="8e41cf5d-83c9-49f9-a706-a13f17b68430" providerId="ADAL" clId="{A07BAD51-D865-4CAD-B02D-1374AE2B4AD6}" dt="2026-05-13T13:40:11.960" v="328" actId="5793"/>
        <pc:sldMkLst>
          <pc:docMk/>
          <pc:sldMk cId="1943613007" sldId="269"/>
        </pc:sldMkLst>
        <pc:spChg chg="mod">
          <ac:chgData name="Palmisano Annalinda" userId="8e41cf5d-83c9-49f9-a706-a13f17b68430" providerId="ADAL" clId="{A07BAD51-D865-4CAD-B02D-1374AE2B4AD6}" dt="2026-05-13T13:37:00.130" v="291" actId="20577"/>
          <ac:spMkLst>
            <pc:docMk/>
            <pc:sldMk cId="1943613007" sldId="269"/>
            <ac:spMk id="9" creationId="{00000000-0000-0000-0000-000000000000}"/>
          </ac:spMkLst>
        </pc:spChg>
        <pc:spChg chg="mod">
          <ac:chgData name="Palmisano Annalinda" userId="8e41cf5d-83c9-49f9-a706-a13f17b68430" providerId="ADAL" clId="{A07BAD51-D865-4CAD-B02D-1374AE2B4AD6}" dt="2026-05-13T13:40:11.960" v="328" actId="5793"/>
          <ac:spMkLst>
            <pc:docMk/>
            <pc:sldMk cId="1943613007" sldId="269"/>
            <ac:spMk id="10" creationId="{00000000-0000-0000-0000-000000000000}"/>
          </ac:spMkLst>
        </pc:spChg>
      </pc:sldChg>
      <pc:sldChg chg="addSp delSp modSp mod ord">
        <pc:chgData name="Palmisano Annalinda" userId="8e41cf5d-83c9-49f9-a706-a13f17b68430" providerId="ADAL" clId="{A07BAD51-D865-4CAD-B02D-1374AE2B4AD6}" dt="2026-05-13T14:21:20.930" v="832" actId="122"/>
        <pc:sldMkLst>
          <pc:docMk/>
          <pc:sldMk cId="2416347761" sldId="281"/>
        </pc:sldMkLst>
        <pc:spChg chg="add del mod">
          <ac:chgData name="Palmisano Annalinda" userId="8e41cf5d-83c9-49f9-a706-a13f17b68430" providerId="ADAL" clId="{A07BAD51-D865-4CAD-B02D-1374AE2B4AD6}" dt="2026-05-13T13:52:28.031" v="543" actId="22"/>
          <ac:spMkLst>
            <pc:docMk/>
            <pc:sldMk cId="2416347761" sldId="281"/>
            <ac:spMk id="5" creationId="{727D1269-37D8-282A-389C-CC90050DA451}"/>
          </ac:spMkLst>
        </pc:spChg>
        <pc:spChg chg="add del mod topLvl">
          <ac:chgData name="Palmisano Annalinda" userId="8e41cf5d-83c9-49f9-a706-a13f17b68430" providerId="ADAL" clId="{A07BAD51-D865-4CAD-B02D-1374AE2B4AD6}" dt="2026-05-13T14:20:30.025" v="817" actId="122"/>
          <ac:spMkLst>
            <pc:docMk/>
            <pc:sldMk cId="2416347761" sldId="281"/>
            <ac:spMk id="12" creationId="{5F39C3FA-F54B-4BFC-A245-B4509D8A0860}"/>
          </ac:spMkLst>
        </pc:spChg>
        <pc:spChg chg="del mod topLvl">
          <ac:chgData name="Palmisano Annalinda" userId="8e41cf5d-83c9-49f9-a706-a13f17b68430" providerId="ADAL" clId="{A07BAD51-D865-4CAD-B02D-1374AE2B4AD6}" dt="2026-05-13T13:46:16.440" v="382" actId="478"/>
          <ac:spMkLst>
            <pc:docMk/>
            <pc:sldMk cId="2416347761" sldId="281"/>
            <ac:spMk id="13" creationId="{45A1115B-662D-4B00-9811-511B015E9138}"/>
          </ac:spMkLst>
        </pc:spChg>
        <pc:spChg chg="del mod">
          <ac:chgData name="Palmisano Annalinda" userId="8e41cf5d-83c9-49f9-a706-a13f17b68430" providerId="ADAL" clId="{A07BAD51-D865-4CAD-B02D-1374AE2B4AD6}" dt="2026-05-13T13:45:01.219" v="364" actId="478"/>
          <ac:spMkLst>
            <pc:docMk/>
            <pc:sldMk cId="2416347761" sldId="281"/>
            <ac:spMk id="14" creationId="{9540B30C-67C1-4C72-8EE0-7BCC489B8638}"/>
          </ac:spMkLst>
        </pc:spChg>
        <pc:spChg chg="add del">
          <ac:chgData name="Palmisano Annalinda" userId="8e41cf5d-83c9-49f9-a706-a13f17b68430" providerId="ADAL" clId="{A07BAD51-D865-4CAD-B02D-1374AE2B4AD6}" dt="2026-05-13T13:53:06.923" v="549" actId="22"/>
          <ac:spMkLst>
            <pc:docMk/>
            <pc:sldMk cId="2416347761" sldId="281"/>
            <ac:spMk id="16" creationId="{3F4EC8B9-C2F2-F7CD-3155-C69477A12318}"/>
          </ac:spMkLst>
        </pc:spChg>
        <pc:spChg chg="mod topLvl">
          <ac:chgData name="Palmisano Annalinda" userId="8e41cf5d-83c9-49f9-a706-a13f17b68430" providerId="ADAL" clId="{A07BAD51-D865-4CAD-B02D-1374AE2B4AD6}" dt="2026-05-13T14:20:32.992" v="818" actId="122"/>
          <ac:spMkLst>
            <pc:docMk/>
            <pc:sldMk cId="2416347761" sldId="281"/>
            <ac:spMk id="17" creationId="{728D98BF-43FB-4BCE-B599-2166E5C34733}"/>
          </ac:spMkLst>
        </pc:spChg>
        <pc:spChg chg="del mod topLvl">
          <ac:chgData name="Palmisano Annalinda" userId="8e41cf5d-83c9-49f9-a706-a13f17b68430" providerId="ADAL" clId="{A07BAD51-D865-4CAD-B02D-1374AE2B4AD6}" dt="2026-05-13T13:46:23.018" v="385" actId="478"/>
          <ac:spMkLst>
            <pc:docMk/>
            <pc:sldMk cId="2416347761" sldId="281"/>
            <ac:spMk id="18" creationId="{02E67CA1-4FDE-4A68-8240-53B8C130CDBC}"/>
          </ac:spMkLst>
        </pc:spChg>
        <pc:spChg chg="add mod">
          <ac:chgData name="Palmisano Annalinda" userId="8e41cf5d-83c9-49f9-a706-a13f17b68430" providerId="ADAL" clId="{A07BAD51-D865-4CAD-B02D-1374AE2B4AD6}" dt="2026-05-13T14:20:42.821" v="821" actId="122"/>
          <ac:spMkLst>
            <pc:docMk/>
            <pc:sldMk cId="2416347761" sldId="281"/>
            <ac:spMk id="19" creationId="{FDF3C2D9-BB24-B704-72C5-2074021FFA70}"/>
          </ac:spMkLst>
        </pc:spChg>
        <pc:spChg chg="mod topLvl">
          <ac:chgData name="Palmisano Annalinda" userId="8e41cf5d-83c9-49f9-a706-a13f17b68430" providerId="ADAL" clId="{A07BAD51-D865-4CAD-B02D-1374AE2B4AD6}" dt="2026-05-13T14:20:35.905" v="819" actId="122"/>
          <ac:spMkLst>
            <pc:docMk/>
            <pc:sldMk cId="2416347761" sldId="281"/>
            <ac:spMk id="20" creationId="{CFEDC135-A265-436D-8DBD-A6C742619D80}"/>
          </ac:spMkLst>
        </pc:spChg>
        <pc:spChg chg="del mod topLvl">
          <ac:chgData name="Palmisano Annalinda" userId="8e41cf5d-83c9-49f9-a706-a13f17b68430" providerId="ADAL" clId="{A07BAD51-D865-4CAD-B02D-1374AE2B4AD6}" dt="2026-05-13T13:46:42.777" v="393" actId="478"/>
          <ac:spMkLst>
            <pc:docMk/>
            <pc:sldMk cId="2416347761" sldId="281"/>
            <ac:spMk id="21" creationId="{684543F4-B363-4725-A4E6-7CD101532A90}"/>
          </ac:spMkLst>
        </pc:spChg>
        <pc:spChg chg="add mod">
          <ac:chgData name="Palmisano Annalinda" userId="8e41cf5d-83c9-49f9-a706-a13f17b68430" providerId="ADAL" clId="{A07BAD51-D865-4CAD-B02D-1374AE2B4AD6}" dt="2026-05-13T14:20:47.216" v="822" actId="122"/>
          <ac:spMkLst>
            <pc:docMk/>
            <pc:sldMk cId="2416347761" sldId="281"/>
            <ac:spMk id="22" creationId="{1588E9FF-ED93-F8D3-B148-D031B17EED98}"/>
          </ac:spMkLst>
        </pc:spChg>
        <pc:spChg chg="mod topLvl">
          <ac:chgData name="Palmisano Annalinda" userId="8e41cf5d-83c9-49f9-a706-a13f17b68430" providerId="ADAL" clId="{A07BAD51-D865-4CAD-B02D-1374AE2B4AD6}" dt="2026-05-13T14:20:39.584" v="820" actId="122"/>
          <ac:spMkLst>
            <pc:docMk/>
            <pc:sldMk cId="2416347761" sldId="281"/>
            <ac:spMk id="23" creationId="{E621322F-0547-4186-A453-AC9C18FFCBEC}"/>
          </ac:spMkLst>
        </pc:spChg>
        <pc:spChg chg="del mod topLvl">
          <ac:chgData name="Palmisano Annalinda" userId="8e41cf5d-83c9-49f9-a706-a13f17b68430" providerId="ADAL" clId="{A07BAD51-D865-4CAD-B02D-1374AE2B4AD6}" dt="2026-05-13T13:47:08.135" v="402" actId="478"/>
          <ac:spMkLst>
            <pc:docMk/>
            <pc:sldMk cId="2416347761" sldId="281"/>
            <ac:spMk id="24" creationId="{A8DF560F-36B2-43B0-A9A2-5C055970C037}"/>
          </ac:spMkLst>
        </pc:spChg>
        <pc:spChg chg="mod topLvl">
          <ac:chgData name="Palmisano Annalinda" userId="8e41cf5d-83c9-49f9-a706-a13f17b68430" providerId="ADAL" clId="{A07BAD51-D865-4CAD-B02D-1374AE2B4AD6}" dt="2026-05-13T14:20:50.242" v="823" actId="122"/>
          <ac:spMkLst>
            <pc:docMk/>
            <pc:sldMk cId="2416347761" sldId="281"/>
            <ac:spMk id="26" creationId="{3B1EBE7B-F63D-41BB-9221-D1EEF8FA7002}"/>
          </ac:spMkLst>
        </pc:spChg>
        <pc:spChg chg="del mod topLvl">
          <ac:chgData name="Palmisano Annalinda" userId="8e41cf5d-83c9-49f9-a706-a13f17b68430" providerId="ADAL" clId="{A07BAD51-D865-4CAD-B02D-1374AE2B4AD6}" dt="2026-05-13T14:00:57.660" v="638" actId="21"/>
          <ac:spMkLst>
            <pc:docMk/>
            <pc:sldMk cId="2416347761" sldId="281"/>
            <ac:spMk id="27" creationId="{FD6C5074-960B-4221-82C5-AAAD409691F2}"/>
          </ac:spMkLst>
        </pc:spChg>
        <pc:spChg chg="mod">
          <ac:chgData name="Palmisano Annalinda" userId="8e41cf5d-83c9-49f9-a706-a13f17b68430" providerId="ADAL" clId="{A07BAD51-D865-4CAD-B02D-1374AE2B4AD6}" dt="2026-05-13T14:20:53.888" v="824" actId="122"/>
          <ac:spMkLst>
            <pc:docMk/>
            <pc:sldMk cId="2416347761" sldId="281"/>
            <ac:spMk id="29" creationId="{D1AE9AEB-45B9-46B0-9AB6-CA948439B09F}"/>
          </ac:spMkLst>
        </pc:spChg>
        <pc:spChg chg="mod">
          <ac:chgData name="Palmisano Annalinda" userId="8e41cf5d-83c9-49f9-a706-a13f17b68430" providerId="ADAL" clId="{A07BAD51-D865-4CAD-B02D-1374AE2B4AD6}" dt="2026-05-13T14:02:19" v="657" actId="21"/>
          <ac:spMkLst>
            <pc:docMk/>
            <pc:sldMk cId="2416347761" sldId="281"/>
            <ac:spMk id="30" creationId="{C9D30817-D94D-472E-BB40-EB13E785E494}"/>
          </ac:spMkLst>
        </pc:spChg>
        <pc:spChg chg="mod topLvl">
          <ac:chgData name="Palmisano Annalinda" userId="8e41cf5d-83c9-49f9-a706-a13f17b68430" providerId="ADAL" clId="{A07BAD51-D865-4CAD-B02D-1374AE2B4AD6}" dt="2026-05-13T14:20:56.884" v="825" actId="122"/>
          <ac:spMkLst>
            <pc:docMk/>
            <pc:sldMk cId="2416347761" sldId="281"/>
            <ac:spMk id="32" creationId="{8BFE5F3F-22DA-4923-AA16-4AA71AB1B579}"/>
          </ac:spMkLst>
        </pc:spChg>
        <pc:spChg chg="del mod topLvl">
          <ac:chgData name="Palmisano Annalinda" userId="8e41cf5d-83c9-49f9-a706-a13f17b68430" providerId="ADAL" clId="{A07BAD51-D865-4CAD-B02D-1374AE2B4AD6}" dt="2026-05-13T14:01:11.774" v="640" actId="21"/>
          <ac:spMkLst>
            <pc:docMk/>
            <pc:sldMk cId="2416347761" sldId="281"/>
            <ac:spMk id="33" creationId="{1A7FD6A8-6FBD-49FD-9E2E-073417B13FE7}"/>
          </ac:spMkLst>
        </pc:spChg>
        <pc:spChg chg="mod">
          <ac:chgData name="Palmisano Annalinda" userId="8e41cf5d-83c9-49f9-a706-a13f17b68430" providerId="ADAL" clId="{A07BAD51-D865-4CAD-B02D-1374AE2B4AD6}" dt="2026-05-13T14:21:20.930" v="832" actId="122"/>
          <ac:spMkLst>
            <pc:docMk/>
            <pc:sldMk cId="2416347761" sldId="281"/>
            <ac:spMk id="35" creationId="{DB01E134-93F5-45C7-9A11-F9D6DD7ED17F}"/>
          </ac:spMkLst>
        </pc:spChg>
        <pc:spChg chg="mod">
          <ac:chgData name="Palmisano Annalinda" userId="8e41cf5d-83c9-49f9-a706-a13f17b68430" providerId="ADAL" clId="{A07BAD51-D865-4CAD-B02D-1374AE2B4AD6}" dt="2026-05-13T14:03:01.339" v="669" actId="20577"/>
          <ac:spMkLst>
            <pc:docMk/>
            <pc:sldMk cId="2416347761" sldId="281"/>
            <ac:spMk id="36" creationId="{89B3DF43-60F4-4A95-93E6-F5831681AD0C}"/>
          </ac:spMkLst>
        </pc:spChg>
        <pc:spChg chg="del mod">
          <ac:chgData name="Palmisano Annalinda" userId="8e41cf5d-83c9-49f9-a706-a13f17b68430" providerId="ADAL" clId="{A07BAD51-D865-4CAD-B02D-1374AE2B4AD6}" dt="2026-05-13T13:45:01.967" v="365" actId="478"/>
          <ac:spMkLst>
            <pc:docMk/>
            <pc:sldMk cId="2416347761" sldId="281"/>
            <ac:spMk id="37" creationId="{FD402C4B-3F8E-478D-9D9F-55FB19F356CC}"/>
          </ac:spMkLst>
        </pc:spChg>
        <pc:spChg chg="del mod">
          <ac:chgData name="Palmisano Annalinda" userId="8e41cf5d-83c9-49f9-a706-a13f17b68430" providerId="ADAL" clId="{A07BAD51-D865-4CAD-B02D-1374AE2B4AD6}" dt="2026-05-13T13:45:02.610" v="366" actId="478"/>
          <ac:spMkLst>
            <pc:docMk/>
            <pc:sldMk cId="2416347761" sldId="281"/>
            <ac:spMk id="38" creationId="{178AE753-0BF9-4E09-947F-C6A0A1135056}"/>
          </ac:spMkLst>
        </pc:spChg>
        <pc:spChg chg="mod">
          <ac:chgData name="Palmisano Annalinda" userId="8e41cf5d-83c9-49f9-a706-a13f17b68430" providerId="ADAL" clId="{A07BAD51-D865-4CAD-B02D-1374AE2B4AD6}" dt="2026-05-13T13:52:55.844" v="547" actId="122"/>
          <ac:spMkLst>
            <pc:docMk/>
            <pc:sldMk cId="2416347761" sldId="281"/>
            <ac:spMk id="39" creationId="{00000000-0000-0000-0000-000000000000}"/>
          </ac:spMkLst>
        </pc:spChg>
        <pc:spChg chg="del mod">
          <ac:chgData name="Palmisano Annalinda" userId="8e41cf5d-83c9-49f9-a706-a13f17b68430" providerId="ADAL" clId="{A07BAD51-D865-4CAD-B02D-1374AE2B4AD6}" dt="2026-05-13T13:45:03.252" v="367" actId="478"/>
          <ac:spMkLst>
            <pc:docMk/>
            <pc:sldMk cId="2416347761" sldId="281"/>
            <ac:spMk id="40" creationId="{49695901-8CE6-44A4-BF4A-3CC433F4482A}"/>
          </ac:spMkLst>
        </pc:spChg>
        <pc:spChg chg="del">
          <ac:chgData name="Palmisano Annalinda" userId="8e41cf5d-83c9-49f9-a706-a13f17b68430" providerId="ADAL" clId="{A07BAD51-D865-4CAD-B02D-1374AE2B4AD6}" dt="2026-05-13T13:45:04.155" v="368" actId="478"/>
          <ac:spMkLst>
            <pc:docMk/>
            <pc:sldMk cId="2416347761" sldId="281"/>
            <ac:spMk id="41" creationId="{5F3073B2-1668-435F-B0FE-81D417FE7A43}"/>
          </ac:spMkLst>
        </pc:spChg>
        <pc:spChg chg="del mod">
          <ac:chgData name="Palmisano Annalinda" userId="8e41cf5d-83c9-49f9-a706-a13f17b68430" providerId="ADAL" clId="{A07BAD51-D865-4CAD-B02D-1374AE2B4AD6}" dt="2026-05-13T13:45:04.748" v="369" actId="478"/>
          <ac:spMkLst>
            <pc:docMk/>
            <pc:sldMk cId="2416347761" sldId="281"/>
            <ac:spMk id="42" creationId="{F339FFCD-768B-4308-AF54-1ED6CF7A08D0}"/>
          </ac:spMkLst>
        </pc:spChg>
        <pc:spChg chg="del mod">
          <ac:chgData name="Palmisano Annalinda" userId="8e41cf5d-83c9-49f9-a706-a13f17b68430" providerId="ADAL" clId="{A07BAD51-D865-4CAD-B02D-1374AE2B4AD6}" dt="2026-05-13T13:45:05.645" v="371" actId="478"/>
          <ac:spMkLst>
            <pc:docMk/>
            <pc:sldMk cId="2416347761" sldId="281"/>
            <ac:spMk id="43" creationId="{FE505B22-BF50-447E-87EB-E9B3C9FC0E54}"/>
          </ac:spMkLst>
        </pc:spChg>
        <pc:spChg chg="del">
          <ac:chgData name="Palmisano Annalinda" userId="8e41cf5d-83c9-49f9-a706-a13f17b68430" providerId="ADAL" clId="{A07BAD51-D865-4CAD-B02D-1374AE2B4AD6}" dt="2026-05-13T13:45:06.199" v="372" actId="478"/>
          <ac:spMkLst>
            <pc:docMk/>
            <pc:sldMk cId="2416347761" sldId="281"/>
            <ac:spMk id="44" creationId="{30533FA4-04DF-44E4-9735-11E95311C8F7}"/>
          </ac:spMkLst>
        </pc:spChg>
        <pc:spChg chg="mod">
          <ac:chgData name="Palmisano Annalinda" userId="8e41cf5d-83c9-49f9-a706-a13f17b68430" providerId="ADAL" clId="{A07BAD51-D865-4CAD-B02D-1374AE2B4AD6}" dt="2026-05-13T14:05:35.073" v="714" actId="115"/>
          <ac:spMkLst>
            <pc:docMk/>
            <pc:sldMk cId="2416347761" sldId="281"/>
            <ac:spMk id="45" creationId="{1A48AF3E-3488-43E1-A96D-5409222AAC1D}"/>
          </ac:spMkLst>
        </pc:spChg>
        <pc:grpChg chg="add del mod">
          <ac:chgData name="Palmisano Annalinda" userId="8e41cf5d-83c9-49f9-a706-a13f17b68430" providerId="ADAL" clId="{A07BAD51-D865-4CAD-B02D-1374AE2B4AD6}" dt="2026-05-13T13:46:16.440" v="382" actId="478"/>
          <ac:grpSpMkLst>
            <pc:docMk/>
            <pc:sldMk cId="2416347761" sldId="281"/>
            <ac:grpSpMk id="3" creationId="{B7B77652-8E4B-460E-BE3B-9C76C45383F8}"/>
          </ac:grpSpMkLst>
        </pc:grpChg>
        <pc:grpChg chg="del mod">
          <ac:chgData name="Palmisano Annalinda" userId="8e41cf5d-83c9-49f9-a706-a13f17b68430" providerId="ADAL" clId="{A07BAD51-D865-4CAD-B02D-1374AE2B4AD6}" dt="2026-05-13T13:46:23.018" v="385" actId="478"/>
          <ac:grpSpMkLst>
            <pc:docMk/>
            <pc:sldMk cId="2416347761" sldId="281"/>
            <ac:grpSpMk id="4" creationId="{F728D84B-ED64-4208-B8C9-0E7242F87207}"/>
          </ac:grpSpMkLst>
        </pc:grpChg>
        <pc:grpChg chg="add del mod">
          <ac:chgData name="Palmisano Annalinda" userId="8e41cf5d-83c9-49f9-a706-a13f17b68430" providerId="ADAL" clId="{A07BAD51-D865-4CAD-B02D-1374AE2B4AD6}" dt="2026-05-13T13:46:42.777" v="393" actId="478"/>
          <ac:grpSpMkLst>
            <pc:docMk/>
            <pc:sldMk cId="2416347761" sldId="281"/>
            <ac:grpSpMk id="6" creationId="{FBFF9555-E31E-4480-B219-7F9832EE73DB}"/>
          </ac:grpSpMkLst>
        </pc:grpChg>
        <pc:grpChg chg="del mod">
          <ac:chgData name="Palmisano Annalinda" userId="8e41cf5d-83c9-49f9-a706-a13f17b68430" providerId="ADAL" clId="{A07BAD51-D865-4CAD-B02D-1374AE2B4AD6}" dt="2026-05-13T13:47:08.135" v="402" actId="478"/>
          <ac:grpSpMkLst>
            <pc:docMk/>
            <pc:sldMk cId="2416347761" sldId="281"/>
            <ac:grpSpMk id="8" creationId="{D526BADC-BC86-435D-AE14-C1983E24AFDC}"/>
          </ac:grpSpMkLst>
        </pc:grpChg>
        <pc:grpChg chg="del mod">
          <ac:chgData name="Palmisano Annalinda" userId="8e41cf5d-83c9-49f9-a706-a13f17b68430" providerId="ADAL" clId="{A07BAD51-D865-4CAD-B02D-1374AE2B4AD6}" dt="2026-05-13T14:00:57.660" v="638" actId="21"/>
          <ac:grpSpMkLst>
            <pc:docMk/>
            <pc:sldMk cId="2416347761" sldId="281"/>
            <ac:grpSpMk id="9" creationId="{8C4726F0-55A7-4146-8FCD-556E430417CF}"/>
          </ac:grpSpMkLst>
        </pc:grpChg>
        <pc:grpChg chg="mod">
          <ac:chgData name="Palmisano Annalinda" userId="8e41cf5d-83c9-49f9-a706-a13f17b68430" providerId="ADAL" clId="{A07BAD51-D865-4CAD-B02D-1374AE2B4AD6}" dt="2026-05-13T14:04:52.717" v="708" actId="1076"/>
          <ac:grpSpMkLst>
            <pc:docMk/>
            <pc:sldMk cId="2416347761" sldId="281"/>
            <ac:grpSpMk id="10" creationId="{EE77D0CF-EA02-4A5B-85D2-44AB1356FA84}"/>
          </ac:grpSpMkLst>
        </pc:grpChg>
        <pc:grpChg chg="del mod">
          <ac:chgData name="Palmisano Annalinda" userId="8e41cf5d-83c9-49f9-a706-a13f17b68430" providerId="ADAL" clId="{A07BAD51-D865-4CAD-B02D-1374AE2B4AD6}" dt="2026-05-13T14:01:11.774" v="640" actId="21"/>
          <ac:grpSpMkLst>
            <pc:docMk/>
            <pc:sldMk cId="2416347761" sldId="281"/>
            <ac:grpSpMk id="11" creationId="{89B41AAC-2262-40FF-8229-85FA85600BE4}"/>
          </ac:grpSpMkLst>
        </pc:grpChg>
        <pc:grpChg chg="mod">
          <ac:chgData name="Palmisano Annalinda" userId="8e41cf5d-83c9-49f9-a706-a13f17b68430" providerId="ADAL" clId="{A07BAD51-D865-4CAD-B02D-1374AE2B4AD6}" dt="2026-05-13T14:20:59.474" v="827" actId="1076"/>
          <ac:grpSpMkLst>
            <pc:docMk/>
            <pc:sldMk cId="2416347761" sldId="281"/>
            <ac:grpSpMk id="15" creationId="{150C76C0-7B85-487F-AFA7-21B58D9C9AC5}"/>
          </ac:grpSpMkLst>
        </pc:grpChg>
      </pc:sldChg>
      <pc:sldChg chg="modSp mod">
        <pc:chgData name="Palmisano Annalinda" userId="8e41cf5d-83c9-49f9-a706-a13f17b68430" providerId="ADAL" clId="{A07BAD51-D865-4CAD-B02D-1374AE2B4AD6}" dt="2026-05-13T13:55:12.576" v="575" actId="115"/>
        <pc:sldMkLst>
          <pc:docMk/>
          <pc:sldMk cId="0" sldId="288"/>
        </pc:sldMkLst>
        <pc:spChg chg="mod">
          <ac:chgData name="Palmisano Annalinda" userId="8e41cf5d-83c9-49f9-a706-a13f17b68430" providerId="ADAL" clId="{A07BAD51-D865-4CAD-B02D-1374AE2B4AD6}" dt="2026-05-13T13:55:12.576" v="575" actId="115"/>
          <ac:spMkLst>
            <pc:docMk/>
            <pc:sldMk cId="0" sldId="288"/>
            <ac:spMk id="3" creationId="{00000000-0000-0000-0000-000000000000}"/>
          </ac:spMkLst>
        </pc:spChg>
        <pc:spChg chg="mod">
          <ac:chgData name="Palmisano Annalinda" userId="8e41cf5d-83c9-49f9-a706-a13f17b68430" providerId="ADAL" clId="{A07BAD51-D865-4CAD-B02D-1374AE2B4AD6}" dt="2026-05-13T13:18:39.448" v="17"/>
          <ac:spMkLst>
            <pc:docMk/>
            <pc:sldMk cId="0" sldId="288"/>
            <ac:spMk id="4" creationId="{00000000-0000-0000-0000-000000000000}"/>
          </ac:spMkLst>
        </pc:spChg>
      </pc:sldChg>
      <pc:sldChg chg="modSp mod">
        <pc:chgData name="Palmisano Annalinda" userId="8e41cf5d-83c9-49f9-a706-a13f17b68430" providerId="ADAL" clId="{A07BAD51-D865-4CAD-B02D-1374AE2B4AD6}" dt="2026-05-13T13:26:56.353" v="212" actId="3626"/>
        <pc:sldMkLst>
          <pc:docMk/>
          <pc:sldMk cId="0" sldId="289"/>
        </pc:sldMkLst>
        <pc:spChg chg="mod">
          <ac:chgData name="Palmisano Annalinda" userId="8e41cf5d-83c9-49f9-a706-a13f17b68430" providerId="ADAL" clId="{A07BAD51-D865-4CAD-B02D-1374AE2B4AD6}" dt="2026-05-13T13:26:56.353" v="212" actId="3626"/>
          <ac:spMkLst>
            <pc:docMk/>
            <pc:sldMk cId="0" sldId="289"/>
            <ac:spMk id="354" creationId="{00000000-0000-0000-0000-000000000000}"/>
          </ac:spMkLst>
        </pc:spChg>
      </pc:sldChg>
      <pc:sldChg chg="modSp mod">
        <pc:chgData name="Palmisano Annalinda" userId="8e41cf5d-83c9-49f9-a706-a13f17b68430" providerId="ADAL" clId="{A07BAD51-D865-4CAD-B02D-1374AE2B4AD6}" dt="2026-05-13T19:40:55.598" v="1911" actId="20577"/>
        <pc:sldMkLst>
          <pc:docMk/>
          <pc:sldMk cId="0" sldId="290"/>
        </pc:sldMkLst>
        <pc:spChg chg="mod">
          <ac:chgData name="Palmisano Annalinda" userId="8e41cf5d-83c9-49f9-a706-a13f17b68430" providerId="ADAL" clId="{A07BAD51-D865-4CAD-B02D-1374AE2B4AD6}" dt="2026-05-13T13:41:12.916" v="339" actId="115"/>
          <ac:spMkLst>
            <pc:docMk/>
            <pc:sldMk cId="0" sldId="290"/>
            <ac:spMk id="2" creationId="{00000000-0000-0000-0000-000000000000}"/>
          </ac:spMkLst>
        </pc:spChg>
        <pc:spChg chg="mod">
          <ac:chgData name="Palmisano Annalinda" userId="8e41cf5d-83c9-49f9-a706-a13f17b68430" providerId="ADAL" clId="{A07BAD51-D865-4CAD-B02D-1374AE2B4AD6}" dt="2026-05-13T19:40:55.598" v="1911" actId="20577"/>
          <ac:spMkLst>
            <pc:docMk/>
            <pc:sldMk cId="0" sldId="290"/>
            <ac:spMk id="4" creationId="{00000000-0000-0000-0000-000000000000}"/>
          </ac:spMkLst>
        </pc:spChg>
        <pc:spChg chg="mod">
          <ac:chgData name="Palmisano Annalinda" userId="8e41cf5d-83c9-49f9-a706-a13f17b68430" providerId="ADAL" clId="{A07BAD51-D865-4CAD-B02D-1374AE2B4AD6}" dt="2026-05-13T13:30:33.660" v="239" actId="20577"/>
          <ac:spMkLst>
            <pc:docMk/>
            <pc:sldMk cId="0" sldId="290"/>
            <ac:spMk id="5" creationId="{CBC61FF4-FE30-49DB-8BDC-E3441ED783CA}"/>
          </ac:spMkLst>
        </pc:spChg>
      </pc:sldChg>
      <pc:sldChg chg="modSp mod">
        <pc:chgData name="Palmisano Annalinda" userId="8e41cf5d-83c9-49f9-a706-a13f17b68430" providerId="ADAL" clId="{A07BAD51-D865-4CAD-B02D-1374AE2B4AD6}" dt="2026-05-13T19:42:35.630" v="1913" actId="20577"/>
        <pc:sldMkLst>
          <pc:docMk/>
          <pc:sldMk cId="0" sldId="291"/>
        </pc:sldMkLst>
        <pc:spChg chg="mod">
          <ac:chgData name="Palmisano Annalinda" userId="8e41cf5d-83c9-49f9-a706-a13f17b68430" providerId="ADAL" clId="{A07BAD51-D865-4CAD-B02D-1374AE2B4AD6}" dt="2026-05-13T19:42:35.630" v="1913" actId="20577"/>
          <ac:spMkLst>
            <pc:docMk/>
            <pc:sldMk cId="0" sldId="291"/>
            <ac:spMk id="3" creationId="{00000000-0000-0000-0000-000000000000}"/>
          </ac:spMkLst>
        </pc:spChg>
      </pc:sldChg>
      <pc:sldChg chg="modSp mod">
        <pc:chgData name="Palmisano Annalinda" userId="8e41cf5d-83c9-49f9-a706-a13f17b68430" providerId="ADAL" clId="{A07BAD51-D865-4CAD-B02D-1374AE2B4AD6}" dt="2026-05-13T13:43:01.534" v="357" actId="115"/>
        <pc:sldMkLst>
          <pc:docMk/>
          <pc:sldMk cId="0" sldId="292"/>
        </pc:sldMkLst>
        <pc:spChg chg="mod">
          <ac:chgData name="Palmisano Annalinda" userId="8e41cf5d-83c9-49f9-a706-a13f17b68430" providerId="ADAL" clId="{A07BAD51-D865-4CAD-B02D-1374AE2B4AD6}" dt="2026-05-13T13:41:18.542" v="340" actId="115"/>
          <ac:spMkLst>
            <pc:docMk/>
            <pc:sldMk cId="0" sldId="292"/>
            <ac:spMk id="2" creationId="{00000000-0000-0000-0000-000000000000}"/>
          </ac:spMkLst>
        </pc:spChg>
        <pc:spChg chg="mod">
          <ac:chgData name="Palmisano Annalinda" userId="8e41cf5d-83c9-49f9-a706-a13f17b68430" providerId="ADAL" clId="{A07BAD51-D865-4CAD-B02D-1374AE2B4AD6}" dt="2026-05-13T13:43:01.534" v="357" actId="115"/>
          <ac:spMkLst>
            <pc:docMk/>
            <pc:sldMk cId="0" sldId="292"/>
            <ac:spMk id="3" creationId="{00000000-0000-0000-0000-000000000000}"/>
          </ac:spMkLst>
        </pc:spChg>
      </pc:sldChg>
      <pc:sldChg chg="del ord">
        <pc:chgData name="Palmisano Annalinda" userId="8e41cf5d-83c9-49f9-a706-a13f17b68430" providerId="ADAL" clId="{A07BAD51-D865-4CAD-B02D-1374AE2B4AD6}" dt="2026-05-13T13:36:36.182" v="290" actId="2696"/>
        <pc:sldMkLst>
          <pc:docMk/>
          <pc:sldMk cId="1943613007" sldId="293"/>
        </pc:sldMkLst>
      </pc:sldChg>
      <pc:sldChg chg="modSp mod ord">
        <pc:chgData name="Palmisano Annalinda" userId="8e41cf5d-83c9-49f9-a706-a13f17b68430" providerId="ADAL" clId="{A07BAD51-D865-4CAD-B02D-1374AE2B4AD6}" dt="2026-05-13T14:06:56.521" v="755" actId="113"/>
        <pc:sldMkLst>
          <pc:docMk/>
          <pc:sldMk cId="1943613007" sldId="296"/>
        </pc:sldMkLst>
        <pc:spChg chg="mod">
          <ac:chgData name="Palmisano Annalinda" userId="8e41cf5d-83c9-49f9-a706-a13f17b68430" providerId="ADAL" clId="{A07BAD51-D865-4CAD-B02D-1374AE2B4AD6}" dt="2026-05-13T14:06:56.521" v="755" actId="113"/>
          <ac:spMkLst>
            <pc:docMk/>
            <pc:sldMk cId="1943613007" sldId="296"/>
            <ac:spMk id="10" creationId="{00000000-0000-0000-0000-000000000000}"/>
          </ac:spMkLst>
        </pc:spChg>
      </pc:sldChg>
      <pc:sldChg chg="modSp mod ord">
        <pc:chgData name="Palmisano Annalinda" userId="8e41cf5d-83c9-49f9-a706-a13f17b68430" providerId="ADAL" clId="{A07BAD51-D865-4CAD-B02D-1374AE2B4AD6}" dt="2026-05-13T14:23:12.893" v="835" actId="207"/>
        <pc:sldMkLst>
          <pc:docMk/>
          <pc:sldMk cId="1943613007" sldId="297"/>
        </pc:sldMkLst>
        <pc:spChg chg="mod">
          <ac:chgData name="Palmisano Annalinda" userId="8e41cf5d-83c9-49f9-a706-a13f17b68430" providerId="ADAL" clId="{A07BAD51-D865-4CAD-B02D-1374AE2B4AD6}" dt="2026-05-13T14:23:12.893" v="835" actId="207"/>
          <ac:spMkLst>
            <pc:docMk/>
            <pc:sldMk cId="1943613007" sldId="297"/>
            <ac:spMk id="10" creationId="{00000000-0000-0000-0000-000000000000}"/>
          </ac:spMkLst>
        </pc:spChg>
      </pc:sldChg>
      <pc:sldChg chg="addSp delSp modSp mod">
        <pc:chgData name="Palmisano Annalinda" userId="8e41cf5d-83c9-49f9-a706-a13f17b68430" providerId="ADAL" clId="{A07BAD51-D865-4CAD-B02D-1374AE2B4AD6}" dt="2026-05-13T14:17:57.260" v="786" actId="20577"/>
        <pc:sldMkLst>
          <pc:docMk/>
          <pc:sldMk cId="1943613007" sldId="298"/>
        </pc:sldMkLst>
        <pc:spChg chg="mod">
          <ac:chgData name="Palmisano Annalinda" userId="8e41cf5d-83c9-49f9-a706-a13f17b68430" providerId="ADAL" clId="{A07BAD51-D865-4CAD-B02D-1374AE2B4AD6}" dt="2026-05-13T14:17:57.260" v="786" actId="20577"/>
          <ac:spMkLst>
            <pc:docMk/>
            <pc:sldMk cId="1943613007" sldId="298"/>
            <ac:spMk id="5" creationId="{00000000-0000-0000-0000-000000000000}"/>
          </ac:spMkLst>
        </pc:spChg>
        <pc:graphicFrameChg chg="add del mod modGraphic">
          <ac:chgData name="Palmisano Annalinda" userId="8e41cf5d-83c9-49f9-a706-a13f17b68430" providerId="ADAL" clId="{A07BAD51-D865-4CAD-B02D-1374AE2B4AD6}" dt="2026-05-13T14:17:23.661" v="779" actId="478"/>
          <ac:graphicFrameMkLst>
            <pc:docMk/>
            <pc:sldMk cId="1943613007" sldId="298"/>
            <ac:graphicFrameMk id="2" creationId="{79045EDF-3CE0-C4FD-ED40-290C722E1C8C}"/>
          </ac:graphicFrameMkLst>
        </pc:graphicFrameChg>
        <pc:graphicFrameChg chg="add del mod">
          <ac:chgData name="Palmisano Annalinda" userId="8e41cf5d-83c9-49f9-a706-a13f17b68430" providerId="ADAL" clId="{A07BAD51-D865-4CAD-B02D-1374AE2B4AD6}" dt="2026-05-13T14:17:14.966" v="777" actId="478"/>
          <ac:graphicFrameMkLst>
            <pc:docMk/>
            <pc:sldMk cId="1943613007" sldId="298"/>
            <ac:graphicFrameMk id="3" creationId="{045AA509-0F28-FAF4-CDA0-2128A22E82CC}"/>
          </ac:graphicFrameMkLst>
        </pc:graphicFrameChg>
        <pc:picChg chg="mod">
          <ac:chgData name="Palmisano Annalinda" userId="8e41cf5d-83c9-49f9-a706-a13f17b68430" providerId="ADAL" clId="{A07BAD51-D865-4CAD-B02D-1374AE2B4AD6}" dt="2026-05-13T14:08:12.589" v="756" actId="1076"/>
          <ac:picMkLst>
            <pc:docMk/>
            <pc:sldMk cId="1943613007" sldId="298"/>
            <ac:picMk id="1026" creationId="{00000000-0000-0000-0000-000000000000}"/>
          </ac:picMkLst>
        </pc:picChg>
      </pc:sldChg>
      <pc:sldChg chg="modSp mod">
        <pc:chgData name="Palmisano Annalinda" userId="8e41cf5d-83c9-49f9-a706-a13f17b68430" providerId="ADAL" clId="{A07BAD51-D865-4CAD-B02D-1374AE2B4AD6}" dt="2026-05-13T14:25:57.826" v="844" actId="14100"/>
        <pc:sldMkLst>
          <pc:docMk/>
          <pc:sldMk cId="0" sldId="299"/>
        </pc:sldMkLst>
        <pc:spChg chg="mod">
          <ac:chgData name="Palmisano Annalinda" userId="8e41cf5d-83c9-49f9-a706-a13f17b68430" providerId="ADAL" clId="{A07BAD51-D865-4CAD-B02D-1374AE2B4AD6}" dt="2026-05-13T14:25:08.591" v="842" actId="20577"/>
          <ac:spMkLst>
            <pc:docMk/>
            <pc:sldMk cId="0" sldId="299"/>
            <ac:spMk id="3" creationId="{00000000-0000-0000-0000-000000000000}"/>
          </ac:spMkLst>
        </pc:spChg>
        <pc:spChg chg="mod">
          <ac:chgData name="Palmisano Annalinda" userId="8e41cf5d-83c9-49f9-a706-a13f17b68430" providerId="ADAL" clId="{A07BAD51-D865-4CAD-B02D-1374AE2B4AD6}" dt="2026-05-13T14:25:57.826" v="844" actId="14100"/>
          <ac:spMkLst>
            <pc:docMk/>
            <pc:sldMk cId="0" sldId="299"/>
            <ac:spMk id="4" creationId="{00000000-0000-0000-0000-000000000000}"/>
          </ac:spMkLst>
        </pc:spChg>
      </pc:sldChg>
      <pc:sldChg chg="modSp mod">
        <pc:chgData name="Palmisano Annalinda" userId="8e41cf5d-83c9-49f9-a706-a13f17b68430" providerId="ADAL" clId="{A07BAD51-D865-4CAD-B02D-1374AE2B4AD6}" dt="2026-05-13T14:29:35.112" v="895" actId="20577"/>
        <pc:sldMkLst>
          <pc:docMk/>
          <pc:sldMk cId="0" sldId="300"/>
        </pc:sldMkLst>
        <pc:spChg chg="mod">
          <ac:chgData name="Palmisano Annalinda" userId="8e41cf5d-83c9-49f9-a706-a13f17b68430" providerId="ADAL" clId="{A07BAD51-D865-4CAD-B02D-1374AE2B4AD6}" dt="2026-05-13T14:26:15.289" v="866" actId="20577"/>
          <ac:spMkLst>
            <pc:docMk/>
            <pc:sldMk cId="0" sldId="300"/>
            <ac:spMk id="2" creationId="{00000000-0000-0000-0000-000000000000}"/>
          </ac:spMkLst>
        </pc:spChg>
        <pc:spChg chg="mod">
          <ac:chgData name="Palmisano Annalinda" userId="8e41cf5d-83c9-49f9-a706-a13f17b68430" providerId="ADAL" clId="{A07BAD51-D865-4CAD-B02D-1374AE2B4AD6}" dt="2026-05-13T14:29:35.112" v="895" actId="20577"/>
          <ac:spMkLst>
            <pc:docMk/>
            <pc:sldMk cId="0" sldId="300"/>
            <ac:spMk id="7" creationId="{00000000-0000-0000-0000-000000000000}"/>
          </ac:spMkLst>
        </pc:spChg>
        <pc:spChg chg="mod">
          <ac:chgData name="Palmisano Annalinda" userId="8e41cf5d-83c9-49f9-a706-a13f17b68430" providerId="ADAL" clId="{A07BAD51-D865-4CAD-B02D-1374AE2B4AD6}" dt="2026-05-13T14:29:23.826" v="894"/>
          <ac:spMkLst>
            <pc:docMk/>
            <pc:sldMk cId="0" sldId="300"/>
            <ac:spMk id="8" creationId="{00000000-0000-0000-0000-000000000000}"/>
          </ac:spMkLst>
        </pc:spChg>
      </pc:sldChg>
      <pc:sldChg chg="modSp mod">
        <pc:chgData name="Palmisano Annalinda" userId="8e41cf5d-83c9-49f9-a706-a13f17b68430" providerId="ADAL" clId="{A07BAD51-D865-4CAD-B02D-1374AE2B4AD6}" dt="2026-05-13T16:09:15.999" v="1866" actId="113"/>
        <pc:sldMkLst>
          <pc:docMk/>
          <pc:sldMk cId="0" sldId="301"/>
        </pc:sldMkLst>
        <pc:spChg chg="mod">
          <ac:chgData name="Palmisano Annalinda" userId="8e41cf5d-83c9-49f9-a706-a13f17b68430" providerId="ADAL" clId="{A07BAD51-D865-4CAD-B02D-1374AE2B4AD6}" dt="2026-05-13T14:30:38.036" v="914" actId="20577"/>
          <ac:spMkLst>
            <pc:docMk/>
            <pc:sldMk cId="0" sldId="301"/>
            <ac:spMk id="2" creationId="{00000000-0000-0000-0000-000000000000}"/>
          </ac:spMkLst>
        </pc:spChg>
        <pc:spChg chg="mod">
          <ac:chgData name="Palmisano Annalinda" userId="8e41cf5d-83c9-49f9-a706-a13f17b68430" providerId="ADAL" clId="{A07BAD51-D865-4CAD-B02D-1374AE2B4AD6}" dt="2026-05-13T16:09:15.999" v="1866" actId="113"/>
          <ac:spMkLst>
            <pc:docMk/>
            <pc:sldMk cId="0" sldId="301"/>
            <ac:spMk id="3" creationId="{00000000-0000-0000-0000-000000000000}"/>
          </ac:spMkLst>
        </pc:spChg>
      </pc:sldChg>
      <pc:sldChg chg="modSp mod">
        <pc:chgData name="Palmisano Annalinda" userId="8e41cf5d-83c9-49f9-a706-a13f17b68430" providerId="ADAL" clId="{A07BAD51-D865-4CAD-B02D-1374AE2B4AD6}" dt="2026-05-13T14:40:13.389" v="1104" actId="20577"/>
        <pc:sldMkLst>
          <pc:docMk/>
          <pc:sldMk cId="0" sldId="302"/>
        </pc:sldMkLst>
        <pc:spChg chg="mod">
          <ac:chgData name="Palmisano Annalinda" userId="8e41cf5d-83c9-49f9-a706-a13f17b68430" providerId="ADAL" clId="{A07BAD51-D865-4CAD-B02D-1374AE2B4AD6}" dt="2026-05-13T14:40:13.389" v="1104" actId="20577"/>
          <ac:spMkLst>
            <pc:docMk/>
            <pc:sldMk cId="0" sldId="302"/>
            <ac:spMk id="3" creationId="{00000000-0000-0000-0000-000000000000}"/>
          </ac:spMkLst>
        </pc:spChg>
      </pc:sldChg>
      <pc:sldChg chg="modSp mod">
        <pc:chgData name="Palmisano Annalinda" userId="8e41cf5d-83c9-49f9-a706-a13f17b68430" providerId="ADAL" clId="{A07BAD51-D865-4CAD-B02D-1374AE2B4AD6}" dt="2026-05-13T14:47:22.536" v="1361" actId="20577"/>
        <pc:sldMkLst>
          <pc:docMk/>
          <pc:sldMk cId="0" sldId="303"/>
        </pc:sldMkLst>
        <pc:spChg chg="mod">
          <ac:chgData name="Palmisano Annalinda" userId="8e41cf5d-83c9-49f9-a706-a13f17b68430" providerId="ADAL" clId="{A07BAD51-D865-4CAD-B02D-1374AE2B4AD6}" dt="2026-05-13T14:41:31.377" v="1119" actId="20577"/>
          <ac:spMkLst>
            <pc:docMk/>
            <pc:sldMk cId="0" sldId="303"/>
            <ac:spMk id="2" creationId="{00000000-0000-0000-0000-000000000000}"/>
          </ac:spMkLst>
        </pc:spChg>
        <pc:spChg chg="mod">
          <ac:chgData name="Palmisano Annalinda" userId="8e41cf5d-83c9-49f9-a706-a13f17b68430" providerId="ADAL" clId="{A07BAD51-D865-4CAD-B02D-1374AE2B4AD6}" dt="2026-05-13T14:47:22.536" v="1361" actId="20577"/>
          <ac:spMkLst>
            <pc:docMk/>
            <pc:sldMk cId="0" sldId="303"/>
            <ac:spMk id="3" creationId="{00000000-0000-0000-0000-000000000000}"/>
          </ac:spMkLst>
        </pc:spChg>
      </pc:sldChg>
      <pc:sldChg chg="modSp mod">
        <pc:chgData name="Palmisano Annalinda" userId="8e41cf5d-83c9-49f9-a706-a13f17b68430" providerId="ADAL" clId="{A07BAD51-D865-4CAD-B02D-1374AE2B4AD6}" dt="2026-05-13T14:52:35.044" v="1412" actId="20577"/>
        <pc:sldMkLst>
          <pc:docMk/>
          <pc:sldMk cId="0" sldId="304"/>
        </pc:sldMkLst>
        <pc:spChg chg="mod">
          <ac:chgData name="Palmisano Annalinda" userId="8e41cf5d-83c9-49f9-a706-a13f17b68430" providerId="ADAL" clId="{A07BAD51-D865-4CAD-B02D-1374AE2B4AD6}" dt="2026-05-13T14:52:09.644" v="1379" actId="20577"/>
          <ac:spMkLst>
            <pc:docMk/>
            <pc:sldMk cId="0" sldId="304"/>
            <ac:spMk id="3" creationId="{00000000-0000-0000-0000-000000000000}"/>
          </ac:spMkLst>
        </pc:spChg>
        <pc:spChg chg="mod">
          <ac:chgData name="Palmisano Annalinda" userId="8e41cf5d-83c9-49f9-a706-a13f17b68430" providerId="ADAL" clId="{A07BAD51-D865-4CAD-B02D-1374AE2B4AD6}" dt="2026-05-13T14:52:35.044" v="1412" actId="20577"/>
          <ac:spMkLst>
            <pc:docMk/>
            <pc:sldMk cId="0" sldId="304"/>
            <ac:spMk id="4" creationId="{00000000-0000-0000-0000-000000000000}"/>
          </ac:spMkLst>
        </pc:spChg>
      </pc:sldChg>
      <pc:sldChg chg="modSp mod modNotesTx">
        <pc:chgData name="Palmisano Annalinda" userId="8e41cf5d-83c9-49f9-a706-a13f17b68430" providerId="ADAL" clId="{A07BAD51-D865-4CAD-B02D-1374AE2B4AD6}" dt="2026-05-13T15:05:29.745" v="1647" actId="14100"/>
        <pc:sldMkLst>
          <pc:docMk/>
          <pc:sldMk cId="0" sldId="305"/>
        </pc:sldMkLst>
        <pc:spChg chg="mod">
          <ac:chgData name="Palmisano Annalinda" userId="8e41cf5d-83c9-49f9-a706-a13f17b68430" providerId="ADAL" clId="{A07BAD51-D865-4CAD-B02D-1374AE2B4AD6}" dt="2026-05-13T15:03:37.315" v="1600" actId="20577"/>
          <ac:spMkLst>
            <pc:docMk/>
            <pc:sldMk cId="0" sldId="305"/>
            <ac:spMk id="2" creationId="{00000000-0000-0000-0000-000000000000}"/>
          </ac:spMkLst>
        </pc:spChg>
        <pc:spChg chg="mod">
          <ac:chgData name="Palmisano Annalinda" userId="8e41cf5d-83c9-49f9-a706-a13f17b68430" providerId="ADAL" clId="{A07BAD51-D865-4CAD-B02D-1374AE2B4AD6}" dt="2026-05-13T15:03:58.178" v="1628" actId="20577"/>
          <ac:spMkLst>
            <pc:docMk/>
            <pc:sldMk cId="0" sldId="305"/>
            <ac:spMk id="3" creationId="{00000000-0000-0000-0000-000000000000}"/>
          </ac:spMkLst>
        </pc:spChg>
        <pc:spChg chg="mod">
          <ac:chgData name="Palmisano Annalinda" userId="8e41cf5d-83c9-49f9-a706-a13f17b68430" providerId="ADAL" clId="{A07BAD51-D865-4CAD-B02D-1374AE2B4AD6}" dt="2026-05-13T15:05:29.745" v="1647" actId="14100"/>
          <ac:spMkLst>
            <pc:docMk/>
            <pc:sldMk cId="0" sldId="305"/>
            <ac:spMk id="4" creationId="{00000000-0000-0000-0000-000000000000}"/>
          </ac:spMkLst>
        </pc:spChg>
      </pc:sldChg>
      <pc:sldChg chg="modSp mod">
        <pc:chgData name="Palmisano Annalinda" userId="8e41cf5d-83c9-49f9-a706-a13f17b68430" providerId="ADAL" clId="{A07BAD51-D865-4CAD-B02D-1374AE2B4AD6}" dt="2026-05-13T15:33:42.711" v="1862" actId="20577"/>
        <pc:sldMkLst>
          <pc:docMk/>
          <pc:sldMk cId="0" sldId="306"/>
        </pc:sldMkLst>
        <pc:spChg chg="mod">
          <ac:chgData name="Palmisano Annalinda" userId="8e41cf5d-83c9-49f9-a706-a13f17b68430" providerId="ADAL" clId="{A07BAD51-D865-4CAD-B02D-1374AE2B4AD6}" dt="2026-05-13T15:33:42.711" v="1862" actId="20577"/>
          <ac:spMkLst>
            <pc:docMk/>
            <pc:sldMk cId="0" sldId="306"/>
            <ac:spMk id="9" creationId="{00000000-0000-0000-0000-000000000000}"/>
          </ac:spMkLst>
        </pc:spChg>
        <pc:spChg chg="mod">
          <ac:chgData name="Palmisano Annalinda" userId="8e41cf5d-83c9-49f9-a706-a13f17b68430" providerId="ADAL" clId="{A07BAD51-D865-4CAD-B02D-1374AE2B4AD6}" dt="2026-05-13T15:08:52.075" v="1670" actId="20577"/>
          <ac:spMkLst>
            <pc:docMk/>
            <pc:sldMk cId="0" sldId="306"/>
            <ac:spMk id="10" creationId="{00000000-0000-0000-0000-000000000000}"/>
          </ac:spMkLst>
        </pc:spChg>
      </pc:sldChg>
      <pc:sldChg chg="modSp mod">
        <pc:chgData name="Palmisano Annalinda" userId="8e41cf5d-83c9-49f9-a706-a13f17b68430" providerId="ADAL" clId="{A07BAD51-D865-4CAD-B02D-1374AE2B4AD6}" dt="2026-05-13T15:35:57.064" v="1864" actId="20577"/>
        <pc:sldMkLst>
          <pc:docMk/>
          <pc:sldMk cId="0" sldId="307"/>
        </pc:sldMkLst>
        <pc:spChg chg="mod">
          <ac:chgData name="Palmisano Annalinda" userId="8e41cf5d-83c9-49f9-a706-a13f17b68430" providerId="ADAL" clId="{A07BAD51-D865-4CAD-B02D-1374AE2B4AD6}" dt="2026-05-13T15:35:57.064" v="1864" actId="20577"/>
          <ac:spMkLst>
            <pc:docMk/>
            <pc:sldMk cId="0" sldId="307"/>
            <ac:spMk id="9" creationId="{00000000-0000-0000-0000-000000000000}"/>
          </ac:spMkLst>
        </pc:spChg>
        <pc:spChg chg="mod">
          <ac:chgData name="Palmisano Annalinda" userId="8e41cf5d-83c9-49f9-a706-a13f17b68430" providerId="ADAL" clId="{A07BAD51-D865-4CAD-B02D-1374AE2B4AD6}" dt="2026-05-13T15:32:09.072" v="1852" actId="20577"/>
          <ac:spMkLst>
            <pc:docMk/>
            <pc:sldMk cId="0" sldId="307"/>
            <ac:spMk id="10" creationId="{00000000-0000-0000-0000-000000000000}"/>
          </ac:spMkLst>
        </pc:spChg>
      </pc:sldChg>
      <pc:sldChg chg="modSp mod">
        <pc:chgData name="Palmisano Annalinda" userId="8e41cf5d-83c9-49f9-a706-a13f17b68430" providerId="ADAL" clId="{A07BAD51-D865-4CAD-B02D-1374AE2B4AD6}" dt="2026-05-13T15:32:37.002" v="1860" actId="20577"/>
        <pc:sldMkLst>
          <pc:docMk/>
          <pc:sldMk cId="0" sldId="309"/>
        </pc:sldMkLst>
        <pc:spChg chg="mod">
          <ac:chgData name="Palmisano Annalinda" userId="8e41cf5d-83c9-49f9-a706-a13f17b68430" providerId="ADAL" clId="{A07BAD51-D865-4CAD-B02D-1374AE2B4AD6}" dt="2026-05-13T15:32:37.002" v="1860" actId="20577"/>
          <ac:spMkLst>
            <pc:docMk/>
            <pc:sldMk cId="0" sldId="309"/>
            <ac:spMk id="9" creationId="{00000000-0000-0000-0000-000000000000}"/>
          </ac:spMkLst>
        </pc:spChg>
      </pc:sldChg>
      <pc:sldChg chg="modSp add mod">
        <pc:chgData name="Palmisano Annalinda" userId="8e41cf5d-83c9-49f9-a706-a13f17b68430" providerId="ADAL" clId="{A07BAD51-D865-4CAD-B02D-1374AE2B4AD6}" dt="2026-05-13T12:43:41.041" v="8" actId="14100"/>
        <pc:sldMkLst>
          <pc:docMk/>
          <pc:sldMk cId="1883516205" sldId="311"/>
        </pc:sldMkLst>
        <pc:picChg chg="mod">
          <ac:chgData name="Palmisano Annalinda" userId="8e41cf5d-83c9-49f9-a706-a13f17b68430" providerId="ADAL" clId="{A07BAD51-D865-4CAD-B02D-1374AE2B4AD6}" dt="2026-05-13T12:43:41.041" v="8" actId="14100"/>
          <ac:picMkLst>
            <pc:docMk/>
            <pc:sldMk cId="1883516205" sldId="311"/>
            <ac:picMk id="2" creationId="{8F7371E6-9C70-44DD-854E-52641D1F4CCA}"/>
          </ac:picMkLst>
        </pc:picChg>
      </pc:sldChg>
      <pc:sldChg chg="del">
        <pc:chgData name="Palmisano Annalinda" userId="8e41cf5d-83c9-49f9-a706-a13f17b68430" providerId="ADAL" clId="{A07BAD51-D865-4CAD-B02D-1374AE2B4AD6}" dt="2026-05-13T14:36:31.165" v="1020" actId="2696"/>
        <pc:sldMkLst>
          <pc:docMk/>
          <pc:sldMk cId="745354209" sldId="312"/>
        </pc:sldMkLst>
      </pc:sldChg>
      <pc:sldChg chg="modSp mod">
        <pc:chgData name="Palmisano Annalinda" userId="8e41cf5d-83c9-49f9-a706-a13f17b68430" providerId="ADAL" clId="{A07BAD51-D865-4CAD-B02D-1374AE2B4AD6}" dt="2026-05-13T14:56:37.434" v="1430" actId="20577"/>
        <pc:sldMkLst>
          <pc:docMk/>
          <pc:sldMk cId="348708393" sldId="314"/>
        </pc:sldMkLst>
        <pc:spChg chg="mod">
          <ac:chgData name="Palmisano Annalinda" userId="8e41cf5d-83c9-49f9-a706-a13f17b68430" providerId="ADAL" clId="{A07BAD51-D865-4CAD-B02D-1374AE2B4AD6}" dt="2026-05-13T14:56:37.434" v="1430" actId="20577"/>
          <ac:spMkLst>
            <pc:docMk/>
            <pc:sldMk cId="348708393" sldId="314"/>
            <ac:spMk id="4" creationId="{00000000-0000-0000-0000-000000000000}"/>
          </ac:spMkLst>
        </pc:spChg>
      </pc:sldChg>
      <pc:sldChg chg="new del">
        <pc:chgData name="Palmisano Annalinda" userId="8e41cf5d-83c9-49f9-a706-a13f17b68430" providerId="ADAL" clId="{A07BAD51-D865-4CAD-B02D-1374AE2B4AD6}" dt="2026-05-13T13:35:22.983" v="285" actId="2696"/>
        <pc:sldMkLst>
          <pc:docMk/>
          <pc:sldMk cId="1149909154" sldId="315"/>
        </pc:sldMkLst>
      </pc:sldChg>
      <pc:sldChg chg="new del ord">
        <pc:chgData name="Palmisano Annalinda" userId="8e41cf5d-83c9-49f9-a706-a13f17b68430" providerId="ADAL" clId="{A07BAD51-D865-4CAD-B02D-1374AE2B4AD6}" dt="2026-05-13T12:43:22.407" v="4" actId="2696"/>
        <pc:sldMkLst>
          <pc:docMk/>
          <pc:sldMk cId="3734811929" sldId="315"/>
        </pc:sldMkLst>
      </pc:sldChg>
      <pc:sldChg chg="modSp add mod">
        <pc:chgData name="Palmisano Annalinda" userId="8e41cf5d-83c9-49f9-a706-a13f17b68430" providerId="ADAL" clId="{A07BAD51-D865-4CAD-B02D-1374AE2B4AD6}" dt="2026-05-13T19:43:38.208" v="1921" actId="20577"/>
        <pc:sldMkLst>
          <pc:docMk/>
          <pc:sldMk cId="1434541136" sldId="316"/>
        </pc:sldMkLst>
        <pc:spChg chg="mod">
          <ac:chgData name="Palmisano Annalinda" userId="8e41cf5d-83c9-49f9-a706-a13f17b68430" providerId="ADAL" clId="{A07BAD51-D865-4CAD-B02D-1374AE2B4AD6}" dt="2026-05-13T19:43:38.208" v="1921" actId="20577"/>
          <ac:spMkLst>
            <pc:docMk/>
            <pc:sldMk cId="1434541136" sldId="316"/>
            <ac:spMk id="10" creationId="{00000000-0000-0000-0000-000000000000}"/>
          </ac:spMkLst>
        </pc:spChg>
      </pc:sldChg>
      <pc:sldChg chg="new del">
        <pc:chgData name="Palmisano Annalinda" userId="8e41cf5d-83c9-49f9-a706-a13f17b68430" providerId="ADAL" clId="{A07BAD51-D865-4CAD-B02D-1374AE2B4AD6}" dt="2026-05-13T14:36:28.136" v="1019" actId="2696"/>
        <pc:sldMkLst>
          <pc:docMk/>
          <pc:sldMk cId="2923767590" sldId="317"/>
        </pc:sldMkLst>
      </pc:sldChg>
      <pc:sldChg chg="modSp add mod">
        <pc:chgData name="Palmisano Annalinda" userId="8e41cf5d-83c9-49f9-a706-a13f17b68430" providerId="ADAL" clId="{A07BAD51-D865-4CAD-B02D-1374AE2B4AD6}" dt="2026-05-13T14:37:58.252" v="1073" actId="20577"/>
        <pc:sldMkLst>
          <pc:docMk/>
          <pc:sldMk cId="2170437284" sldId="318"/>
        </pc:sldMkLst>
        <pc:spChg chg="mod">
          <ac:chgData name="Palmisano Annalinda" userId="8e41cf5d-83c9-49f9-a706-a13f17b68430" providerId="ADAL" clId="{A07BAD51-D865-4CAD-B02D-1374AE2B4AD6}" dt="2026-05-13T14:37:58.252" v="1073" actId="20577"/>
          <ac:spMkLst>
            <pc:docMk/>
            <pc:sldMk cId="2170437284" sldId="318"/>
            <ac:spMk id="3" creationId="{00000000-0000-0000-0000-000000000000}"/>
          </ac:spMkLst>
        </pc:spChg>
      </pc:sldChg>
      <pc:sldChg chg="new del">
        <pc:chgData name="Palmisano Annalinda" userId="8e41cf5d-83c9-49f9-a706-a13f17b68430" providerId="ADAL" clId="{A07BAD51-D865-4CAD-B02D-1374AE2B4AD6}" dt="2026-05-13T14:56:30.735" v="1416" actId="2696"/>
        <pc:sldMkLst>
          <pc:docMk/>
          <pc:sldMk cId="4208153845" sldId="319"/>
        </pc:sldMkLst>
      </pc:sldChg>
      <pc:sldChg chg="add del">
        <pc:chgData name="Palmisano Annalinda" userId="8e41cf5d-83c9-49f9-a706-a13f17b68430" providerId="ADAL" clId="{A07BAD51-D865-4CAD-B02D-1374AE2B4AD6}" dt="2026-05-13T14:56:27.397" v="1415" actId="2696"/>
        <pc:sldMkLst>
          <pc:docMk/>
          <pc:sldMk cId="826531612" sldId="320"/>
        </pc:sldMkLst>
      </pc:sldChg>
      <pc:sldMasterChg chg="delSldLayout">
        <pc:chgData name="Palmisano Annalinda" userId="8e41cf5d-83c9-49f9-a706-a13f17b68430" providerId="ADAL" clId="{A07BAD51-D865-4CAD-B02D-1374AE2B4AD6}" dt="2026-05-13T12:43:22.407" v="4" actId="2696"/>
        <pc:sldMasterMkLst>
          <pc:docMk/>
          <pc:sldMasterMk cId="0" sldId="2147483659"/>
        </pc:sldMasterMkLst>
        <pc:sldLayoutChg chg="del">
          <pc:chgData name="Palmisano Annalinda" userId="8e41cf5d-83c9-49f9-a706-a13f17b68430" providerId="ADAL" clId="{A07BAD51-D865-4CAD-B02D-1374AE2B4AD6}" dt="2026-05-13T12:43:22.407" v="4" actId="2696"/>
          <pc:sldLayoutMkLst>
            <pc:docMk/>
            <pc:sldMasterMk cId="0" sldId="2147483659"/>
            <pc:sldLayoutMk cId="0" sldId="214748364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0f9050f35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0f9050f35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3528221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8" name="Google Shape;34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2489207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3956778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5" name="Google Shape;435;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5" name="Google Shape;435;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5" name="Google Shape;435;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sz="4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a:alphaModFix/>
          </a:blip>
          <a:stretch>
            <a:fillRect/>
          </a:stretch>
        </a:blipFill>
        <a:effectLst/>
      </p:bgPr>
    </p:bg>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spcBef>
                <a:spcPts val="0"/>
              </a:spcBef>
              <a:spcAft>
                <a:spcPts val="0"/>
              </a:spcAft>
              <a:buSzPts val="3200"/>
              <a:buNone/>
              <a:defRPr sz="3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100"/>
              <a:buNone/>
              <a:defRPr sz="2100"/>
            </a:lvl1pPr>
            <a:lvl2pPr lvl="1">
              <a:lnSpc>
                <a:spcPct val="100000"/>
              </a:lnSpc>
              <a:spcBef>
                <a:spcPts val="0"/>
              </a:spcBef>
              <a:spcAft>
                <a:spcPts val="0"/>
              </a:spcAft>
              <a:buSzPts val="2100"/>
              <a:buNone/>
              <a:defRPr sz="2100"/>
            </a:lvl2pPr>
            <a:lvl3pPr lvl="2">
              <a:lnSpc>
                <a:spcPct val="100000"/>
              </a:lnSpc>
              <a:spcBef>
                <a:spcPts val="0"/>
              </a:spcBef>
              <a:spcAft>
                <a:spcPts val="0"/>
              </a:spcAft>
              <a:buSzPts val="2100"/>
              <a:buNone/>
              <a:defRPr sz="2100"/>
            </a:lvl3pPr>
            <a:lvl4pPr lvl="3">
              <a:lnSpc>
                <a:spcPct val="100000"/>
              </a:lnSpc>
              <a:spcBef>
                <a:spcPts val="0"/>
              </a:spcBef>
              <a:spcAft>
                <a:spcPts val="0"/>
              </a:spcAft>
              <a:buSzPts val="2100"/>
              <a:buNone/>
              <a:defRPr sz="2100"/>
            </a:lvl4pPr>
            <a:lvl5pPr lvl="4">
              <a:lnSpc>
                <a:spcPct val="100000"/>
              </a:lnSpc>
              <a:spcBef>
                <a:spcPts val="0"/>
              </a:spcBef>
              <a:spcAft>
                <a:spcPts val="0"/>
              </a:spcAft>
              <a:buSzPts val="2100"/>
              <a:buNone/>
              <a:defRPr sz="2100"/>
            </a:lvl5pPr>
            <a:lvl6pPr lvl="5">
              <a:lnSpc>
                <a:spcPct val="100000"/>
              </a:lnSpc>
              <a:spcBef>
                <a:spcPts val="0"/>
              </a:spcBef>
              <a:spcAft>
                <a:spcPts val="0"/>
              </a:spcAft>
              <a:buSzPts val="2100"/>
              <a:buNone/>
              <a:defRPr sz="2100"/>
            </a:lvl6pPr>
            <a:lvl7pPr lvl="6">
              <a:lnSpc>
                <a:spcPct val="100000"/>
              </a:lnSpc>
              <a:spcBef>
                <a:spcPts val="0"/>
              </a:spcBef>
              <a:spcAft>
                <a:spcPts val="0"/>
              </a:spcAft>
              <a:buSzPts val="2100"/>
              <a:buNone/>
              <a:defRPr sz="2100"/>
            </a:lvl7pPr>
            <a:lvl8pPr lvl="7">
              <a:lnSpc>
                <a:spcPct val="100000"/>
              </a:lnSpc>
              <a:spcBef>
                <a:spcPts val="0"/>
              </a:spcBef>
              <a:spcAft>
                <a:spcPts val="0"/>
              </a:spcAft>
              <a:buSzPts val="2100"/>
              <a:buNone/>
              <a:defRPr sz="2100"/>
            </a:lvl8pPr>
            <a:lvl9pPr lvl="8">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1">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2400"/>
              <a:buFont typeface="Lexend SemiBold"/>
              <a:buNone/>
              <a:defRPr sz="2400">
                <a:solidFill>
                  <a:schemeClr val="accent1"/>
                </a:solidFill>
                <a:latin typeface="Lexend SemiBold"/>
                <a:ea typeface="Lexend SemiBold"/>
                <a:cs typeface="Lexend SemiBold"/>
                <a:sym typeface="Lexend SemiBol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SzPts val="1800"/>
              <a:buFont typeface="Lexend"/>
              <a:buChar char="●"/>
              <a:defRPr sz="1800">
                <a:latin typeface="Lexend"/>
                <a:ea typeface="Lexend"/>
                <a:cs typeface="Lexend"/>
                <a:sym typeface="Lexend"/>
              </a:defRPr>
            </a:lvl1pPr>
            <a:lvl2pPr marL="914400" lvl="1" indent="-317500">
              <a:lnSpc>
                <a:spcPct val="115000"/>
              </a:lnSpc>
              <a:spcBef>
                <a:spcPts val="0"/>
              </a:spcBef>
              <a:spcAft>
                <a:spcPts val="0"/>
              </a:spcAft>
              <a:buSzPts val="1400"/>
              <a:buFont typeface="Lexend"/>
              <a:buChar char="○"/>
              <a:defRPr>
                <a:latin typeface="Lexend"/>
                <a:ea typeface="Lexend"/>
                <a:cs typeface="Lexend"/>
                <a:sym typeface="Lexend"/>
              </a:defRPr>
            </a:lvl2pPr>
            <a:lvl3pPr marL="1371600" lvl="2" indent="-317500">
              <a:lnSpc>
                <a:spcPct val="115000"/>
              </a:lnSpc>
              <a:spcBef>
                <a:spcPts val="0"/>
              </a:spcBef>
              <a:spcAft>
                <a:spcPts val="0"/>
              </a:spcAft>
              <a:buSzPts val="1400"/>
              <a:buFont typeface="Lexend"/>
              <a:buChar char="■"/>
              <a:defRPr>
                <a:latin typeface="Lexend"/>
                <a:ea typeface="Lexend"/>
                <a:cs typeface="Lexend"/>
                <a:sym typeface="Lexend"/>
              </a:defRPr>
            </a:lvl3pPr>
            <a:lvl4pPr marL="1828800" lvl="3" indent="-317500">
              <a:lnSpc>
                <a:spcPct val="115000"/>
              </a:lnSpc>
              <a:spcBef>
                <a:spcPts val="0"/>
              </a:spcBef>
              <a:spcAft>
                <a:spcPts val="0"/>
              </a:spcAft>
              <a:buSzPts val="1400"/>
              <a:buFont typeface="Lexend"/>
              <a:buChar char="●"/>
              <a:defRPr>
                <a:latin typeface="Lexend"/>
                <a:ea typeface="Lexend"/>
                <a:cs typeface="Lexend"/>
                <a:sym typeface="Lexend"/>
              </a:defRPr>
            </a:lvl4pPr>
            <a:lvl5pPr marL="2286000" lvl="4" indent="-317500">
              <a:lnSpc>
                <a:spcPct val="115000"/>
              </a:lnSpc>
              <a:spcBef>
                <a:spcPts val="0"/>
              </a:spcBef>
              <a:spcAft>
                <a:spcPts val="0"/>
              </a:spcAft>
              <a:buSzPts val="1400"/>
              <a:buFont typeface="Lexend"/>
              <a:buChar char="○"/>
              <a:defRPr>
                <a:latin typeface="Lexend"/>
                <a:ea typeface="Lexend"/>
                <a:cs typeface="Lexend"/>
                <a:sym typeface="Lexend"/>
              </a:defRPr>
            </a:lvl5pPr>
            <a:lvl6pPr marL="2743200" lvl="5" indent="-317500">
              <a:lnSpc>
                <a:spcPct val="115000"/>
              </a:lnSpc>
              <a:spcBef>
                <a:spcPts val="0"/>
              </a:spcBef>
              <a:spcAft>
                <a:spcPts val="0"/>
              </a:spcAft>
              <a:buSzPts val="1400"/>
              <a:buFont typeface="Lexend"/>
              <a:buChar char="■"/>
              <a:defRPr>
                <a:latin typeface="Lexend"/>
                <a:ea typeface="Lexend"/>
                <a:cs typeface="Lexend"/>
                <a:sym typeface="Lexend"/>
              </a:defRPr>
            </a:lvl6pPr>
            <a:lvl7pPr marL="3200400" lvl="6" indent="-317500">
              <a:lnSpc>
                <a:spcPct val="115000"/>
              </a:lnSpc>
              <a:spcBef>
                <a:spcPts val="0"/>
              </a:spcBef>
              <a:spcAft>
                <a:spcPts val="0"/>
              </a:spcAft>
              <a:buSzPts val="1400"/>
              <a:buFont typeface="Lexend"/>
              <a:buChar char="●"/>
              <a:defRPr>
                <a:latin typeface="Lexend"/>
                <a:ea typeface="Lexend"/>
                <a:cs typeface="Lexend"/>
                <a:sym typeface="Lexend"/>
              </a:defRPr>
            </a:lvl7pPr>
            <a:lvl8pPr marL="3657600" lvl="7" indent="-317500">
              <a:lnSpc>
                <a:spcPct val="115000"/>
              </a:lnSpc>
              <a:spcBef>
                <a:spcPts val="0"/>
              </a:spcBef>
              <a:spcAft>
                <a:spcPts val="0"/>
              </a:spcAft>
              <a:buSzPts val="1400"/>
              <a:buFont typeface="Lexend"/>
              <a:buChar char="○"/>
              <a:defRPr>
                <a:latin typeface="Lexend"/>
                <a:ea typeface="Lexend"/>
                <a:cs typeface="Lexend"/>
                <a:sym typeface="Lexend"/>
              </a:defRPr>
            </a:lvl8pPr>
            <a:lvl9pPr marL="4114800" lvl="8" indent="-317500">
              <a:lnSpc>
                <a:spcPct val="115000"/>
              </a:lnSpc>
              <a:spcBef>
                <a:spcPts val="0"/>
              </a:spcBef>
              <a:spcAft>
                <a:spcPts val="0"/>
              </a:spcAft>
              <a:buSzPts val="1400"/>
              <a:buFont typeface="Lexend"/>
              <a:buChar char="■"/>
              <a:defRPr>
                <a:latin typeface="Lexend"/>
                <a:ea typeface="Lexend"/>
                <a:cs typeface="Lexend"/>
                <a:sym typeface="Lexend"/>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9.xml"/><Relationship Id="rId1" Type="http://schemas.openxmlformats.org/officeDocument/2006/relationships/video" Target="https://www.youtube.com/embed/HRuZ9KhyLJU?feature=oembed" TargetMode="External"/></Relationships>
</file>

<file path=ppt/slides/_rels/slide20.xml.rels><?xml version="1.0" encoding="UTF-8" standalone="yes"?>
<Relationships xmlns="http://schemas.openxmlformats.org/package/2006/relationships"><Relationship Id="rId2" Type="http://schemas.openxmlformats.org/officeDocument/2006/relationships/hyperlink" Target="mailto:arlavoro.servipl@postacert.Regione.Emilia-Romagna.it"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mailto:arlavoro.servipl@postacert.Regione.Emilia-Romagna.it"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agenzialavoro.emr.it/normativa/bandi-e-avvisi/avvisi-e-bandi/bando-assunzione-disabili-determinato-25-26"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agenzialavoro.emr.it/normativa/bandi-e-avvisi/avvisi-e-bandi/indeterminato-bando-assunzione-disabili-25-26"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agenzialavoro.emr.it/normativa/bandi-e-avvisi/avvisi-e-bandi/avviso-presentazione-domande-assunzione-tempo-determinato-lavoratori-disabilita-2021" TargetMode="External"/><Relationship Id="rId2" Type="http://schemas.openxmlformats.org/officeDocument/2006/relationships/hyperlink" Target="https://www.agenzialavoro.emr.it/normativa/bandi-e-avvisi/avvisi-e-bandi" TargetMode="Externa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agenzialavoro.emr.it/normativa/bandi-e-avvisi/avvisi-e-bandi/bando-assunzione-disabili-determinato-25-26"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p:cNvSpPr>
            <a:spLocks noGrp="1"/>
          </p:cNvSpPr>
          <p:nvPr>
            <p:ph type="title"/>
          </p:nvPr>
        </p:nvSpPr>
        <p:spPr/>
        <p:txBody>
          <a:bodyPr>
            <a:normAutofit/>
          </a:bodyPr>
          <a:lstStyle/>
          <a:p>
            <a:r>
              <a:rPr lang="it-IT" dirty="0"/>
              <a:t>LAVORATORI PER I QUALI SPETTA L’INCENTIVO </a:t>
            </a:r>
          </a:p>
        </p:txBody>
      </p:sp>
      <p:sp>
        <p:nvSpPr>
          <p:cNvPr id="10" name="Segnaposto testo 9"/>
          <p:cNvSpPr>
            <a:spLocks noGrp="1"/>
          </p:cNvSpPr>
          <p:nvPr>
            <p:ph type="body" idx="1"/>
          </p:nvPr>
        </p:nvSpPr>
        <p:spPr/>
        <p:txBody>
          <a:bodyPr>
            <a:normAutofit fontScale="92500" lnSpcReduction="20000"/>
          </a:bodyPr>
          <a:lstStyle/>
          <a:p>
            <a:pPr>
              <a:buNone/>
            </a:pPr>
            <a:r>
              <a:rPr lang="it-IT" dirty="0"/>
              <a:t>Le  assunzioni a tempo determinato dovranno riferirsi a:</a:t>
            </a:r>
          </a:p>
          <a:p>
            <a:endParaRPr lang="it-IT" dirty="0"/>
          </a:p>
          <a:p>
            <a:pPr algn="just"/>
            <a:r>
              <a:rPr lang="it-IT" dirty="0"/>
              <a:t>lavoratori con disabilità che, al momento della presentazione della domanda, risultano </a:t>
            </a:r>
            <a:r>
              <a:rPr lang="it-IT" b="1" dirty="0">
                <a:solidFill>
                  <a:schemeClr val="accent1"/>
                </a:solidFill>
              </a:rPr>
              <a:t>già in forza </a:t>
            </a:r>
            <a:r>
              <a:rPr lang="it-IT" dirty="0"/>
              <a:t>ai sensi della Legge n. 68/99 assunti dal </a:t>
            </a:r>
            <a:r>
              <a:rPr lang="it-IT" b="1" u="sng" dirty="0"/>
              <a:t>01/01/2024</a:t>
            </a:r>
            <a:r>
              <a:rPr lang="it-IT" dirty="0"/>
              <a:t>; </a:t>
            </a:r>
          </a:p>
          <a:p>
            <a:pPr algn="just"/>
            <a:endParaRPr lang="it-IT" dirty="0"/>
          </a:p>
          <a:p>
            <a:pPr algn="just"/>
            <a:r>
              <a:rPr lang="it-IT" dirty="0"/>
              <a:t>lavoratori con disabilità che, al momento della presentazione della domanda, </a:t>
            </a:r>
            <a:r>
              <a:rPr lang="it-IT" b="1" dirty="0">
                <a:solidFill>
                  <a:schemeClr val="accent1"/>
                </a:solidFill>
              </a:rPr>
              <a:t>non siano ancora assunti </a:t>
            </a:r>
            <a:r>
              <a:rPr lang="it-IT" dirty="0"/>
              <a:t>ma verranno assunti a tempo determinato, per una durata minima prevista dal presente avviso, iscritti al collocamento mirato ai sensi della L. 68/99. In questo caso il lavoratore deve essere già stato </a:t>
            </a:r>
            <a:r>
              <a:rPr lang="it-IT" b="1" dirty="0">
                <a:solidFill>
                  <a:srgbClr val="00B050"/>
                </a:solidFill>
              </a:rPr>
              <a:t>individuato e disponibile </a:t>
            </a:r>
            <a:r>
              <a:rPr lang="it-IT" dirty="0"/>
              <a:t>ad essere assunto al momento di presentazione della domanda;</a:t>
            </a:r>
          </a:p>
          <a:p>
            <a:pPr marL="114300" indent="0">
              <a:buNone/>
            </a:pPr>
            <a:endParaRPr lang="it-IT" dirty="0"/>
          </a:p>
          <a:p>
            <a:endParaRPr lang="it-IT" dirty="0"/>
          </a:p>
          <a:p>
            <a:endParaRPr lang="it-IT" dirty="0"/>
          </a:p>
        </p:txBody>
      </p:sp>
    </p:spTree>
    <p:extLst>
      <p:ext uri="{BB962C8B-B14F-4D97-AF65-F5344CB8AC3E}">
        <p14:creationId xmlns:p14="http://schemas.microsoft.com/office/powerpoint/2010/main" val="1943613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u="sng" dirty="0"/>
              <a:t>CHI PUÒ PRESENTARE LA DOMANDA</a:t>
            </a:r>
          </a:p>
        </p:txBody>
      </p:sp>
      <p:sp>
        <p:nvSpPr>
          <p:cNvPr id="3" name="Segnaposto testo 2"/>
          <p:cNvSpPr>
            <a:spLocks noGrp="1"/>
          </p:cNvSpPr>
          <p:nvPr>
            <p:ph type="body" idx="1"/>
          </p:nvPr>
        </p:nvSpPr>
        <p:spPr/>
        <p:txBody>
          <a:bodyPr>
            <a:normAutofit lnSpcReduction="10000"/>
          </a:bodyPr>
          <a:lstStyle/>
          <a:p>
            <a:pPr>
              <a:buNone/>
            </a:pPr>
            <a:r>
              <a:rPr lang="it-IT" sz="2400" dirty="0">
                <a:solidFill>
                  <a:schemeClr val="accent1"/>
                </a:solidFill>
                <a:latin typeface="Lexend SemiBold"/>
                <a:sym typeface="Lexend SemiBold"/>
              </a:rPr>
              <a:t>LA TRASFORMAZIONE A TEMPO INDETERMINATO (CAPO B)</a:t>
            </a:r>
          </a:p>
          <a:p>
            <a:pPr algn="just">
              <a:buNone/>
            </a:pPr>
            <a:endParaRPr lang="it-IT" sz="2400" b="1" dirty="0">
              <a:solidFill>
                <a:srgbClr val="00B050"/>
              </a:solidFill>
            </a:endParaRPr>
          </a:p>
          <a:p>
            <a:pPr marL="90488" indent="0" algn="just">
              <a:buNone/>
            </a:pPr>
            <a:r>
              <a:rPr lang="it-IT" dirty="0"/>
              <a:t>In caso di trasformazione del rapporto di lavoro da tempo determinato a tempo indeterminato, per il quale l’Agenzia regionale per il lavoro </a:t>
            </a:r>
            <a:r>
              <a:rPr lang="it-IT" b="1" dirty="0">
                <a:solidFill>
                  <a:srgbClr val="00B050"/>
                </a:solidFill>
              </a:rPr>
              <a:t>ha già riconosciuto, oppure è in corso di istruttoria, l’ammissibilità </a:t>
            </a:r>
            <a:r>
              <a:rPr lang="it-IT" dirty="0"/>
              <a:t>della domanda di contributo per l’assunzione a termine, </a:t>
            </a:r>
            <a:r>
              <a:rPr lang="it-IT" b="1" dirty="0"/>
              <a:t>è possibile richiedere l’</a:t>
            </a:r>
            <a:r>
              <a:rPr lang="it-IT" b="1" u="sng" dirty="0"/>
              <a:t>integrazione</a:t>
            </a:r>
            <a:r>
              <a:rPr lang="it-IT" b="1" dirty="0"/>
              <a:t> dell’incentivo precedentemente concesso nella misura e per la durata per cui è stato concesso – fino alla copertura massima del </a:t>
            </a:r>
            <a:r>
              <a:rPr lang="it-IT" b="1" u="sng" dirty="0"/>
              <a:t>100% del costo salariale lordo</a:t>
            </a:r>
            <a:r>
              <a:rPr lang="it-IT" dirty="0"/>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p:cNvSpPr>
            <a:spLocks noGrp="1"/>
          </p:cNvSpPr>
          <p:nvPr>
            <p:ph type="title"/>
          </p:nvPr>
        </p:nvSpPr>
        <p:spPr>
          <a:xfrm>
            <a:off x="311700" y="445025"/>
            <a:ext cx="8520600" cy="828604"/>
          </a:xfrm>
        </p:spPr>
        <p:txBody>
          <a:bodyPr>
            <a:normAutofit fontScale="90000"/>
          </a:bodyPr>
          <a:lstStyle/>
          <a:p>
            <a:r>
              <a:rPr lang="it-IT" dirty="0"/>
              <a:t>TRASFORMAZIONI: LAVORATORI PER I QUALI SPETTA L’INCENTIVO </a:t>
            </a:r>
          </a:p>
        </p:txBody>
      </p:sp>
      <p:sp>
        <p:nvSpPr>
          <p:cNvPr id="10" name="Segnaposto testo 9"/>
          <p:cNvSpPr>
            <a:spLocks noGrp="1"/>
          </p:cNvSpPr>
          <p:nvPr>
            <p:ph type="body" idx="1"/>
          </p:nvPr>
        </p:nvSpPr>
        <p:spPr/>
        <p:txBody>
          <a:bodyPr>
            <a:normAutofit/>
          </a:bodyPr>
          <a:lstStyle/>
          <a:p>
            <a:pPr marL="90488" indent="0">
              <a:buNone/>
              <a:tabLst>
                <a:tab pos="90488" algn="l"/>
              </a:tabLst>
            </a:pPr>
            <a:endParaRPr lang="it-IT" dirty="0">
              <a:solidFill>
                <a:schemeClr val="tx1"/>
              </a:solidFill>
            </a:endParaRPr>
          </a:p>
          <a:p>
            <a:pPr marL="90488" indent="0">
              <a:buNone/>
              <a:tabLst>
                <a:tab pos="90488" algn="l"/>
              </a:tabLst>
            </a:pPr>
            <a:endParaRPr lang="it-IT" dirty="0">
              <a:solidFill>
                <a:schemeClr val="tx1"/>
              </a:solidFill>
            </a:endParaRPr>
          </a:p>
          <a:p>
            <a:pPr marL="90488" indent="0">
              <a:buNone/>
              <a:tabLst>
                <a:tab pos="90488" algn="l"/>
              </a:tabLst>
            </a:pPr>
            <a:r>
              <a:rPr lang="it-IT" dirty="0">
                <a:solidFill>
                  <a:schemeClr val="tx1"/>
                </a:solidFill>
              </a:rPr>
              <a:t>Stesse tipologie precedenti per i quali sia stata approvata o sia in corso di istruttoria la concessione dell’incentivo per l’assunzione a tempo determinato e per i quali il rapporto di lavoro sia stato trasformato a tempo indeterminato</a:t>
            </a:r>
          </a:p>
          <a:p>
            <a:pPr>
              <a:buFont typeface="+mj-lt"/>
              <a:buAutoNum type="arabicPeriod"/>
            </a:pPr>
            <a:endParaRPr lang="it-IT" dirty="0"/>
          </a:p>
          <a:p>
            <a:pPr>
              <a:buFont typeface="+mj-lt"/>
              <a:buAutoNum type="arabicPeriod"/>
            </a:pPr>
            <a:endParaRPr lang="it-IT" dirty="0"/>
          </a:p>
        </p:txBody>
      </p:sp>
    </p:spTree>
    <p:extLst>
      <p:ext uri="{BB962C8B-B14F-4D97-AF65-F5344CB8AC3E}">
        <p14:creationId xmlns:p14="http://schemas.microsoft.com/office/powerpoint/2010/main" val="1943613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p:cNvSpPr>
            <a:spLocks noGrp="1"/>
          </p:cNvSpPr>
          <p:nvPr>
            <p:ph type="title"/>
          </p:nvPr>
        </p:nvSpPr>
        <p:spPr/>
        <p:txBody>
          <a:bodyPr>
            <a:normAutofit fontScale="90000"/>
          </a:bodyPr>
          <a:lstStyle/>
          <a:p>
            <a:r>
              <a:rPr lang="it-IT" dirty="0"/>
              <a:t>SE SI ASSUMONO O SI TRASFORMANO PIU’ LAVORATORI</a:t>
            </a:r>
          </a:p>
        </p:txBody>
      </p:sp>
      <p:sp>
        <p:nvSpPr>
          <p:cNvPr id="10" name="Segnaposto testo 9"/>
          <p:cNvSpPr>
            <a:spLocks noGrp="1"/>
          </p:cNvSpPr>
          <p:nvPr>
            <p:ph type="body" idx="1"/>
          </p:nvPr>
        </p:nvSpPr>
        <p:spPr/>
        <p:txBody>
          <a:bodyPr>
            <a:normAutofit/>
          </a:bodyPr>
          <a:lstStyle/>
          <a:p>
            <a:pPr>
              <a:buClr>
                <a:srgbClr val="00B050"/>
              </a:buClr>
            </a:pPr>
            <a:r>
              <a:rPr lang="it-IT" sz="1600" dirty="0"/>
              <a:t>Potranno essere presentate </a:t>
            </a:r>
            <a:r>
              <a:rPr lang="it-IT" sz="1600" b="1" dirty="0">
                <a:solidFill>
                  <a:schemeClr val="accent1"/>
                </a:solidFill>
              </a:rPr>
              <a:t>richieste di contributo per interventi relativi anche a più lavoratori </a:t>
            </a:r>
            <a:r>
              <a:rPr lang="it-IT" sz="1600" dirty="0"/>
              <a:t>con disabilità;</a:t>
            </a:r>
          </a:p>
          <a:p>
            <a:pPr>
              <a:buClr>
                <a:srgbClr val="00B050"/>
              </a:buClr>
            </a:pPr>
            <a:endParaRPr lang="it-IT" sz="1600" dirty="0"/>
          </a:p>
          <a:p>
            <a:pPr marL="285750" indent="-285750">
              <a:buClr>
                <a:srgbClr val="00B050"/>
              </a:buClr>
              <a:buFont typeface="Wingdings" panose="05000000000000000000" pitchFamily="2" charset="2"/>
              <a:buChar char="Ø"/>
            </a:pPr>
            <a:endParaRPr lang="it-IT" sz="1600" dirty="0"/>
          </a:p>
          <a:p>
            <a:pPr>
              <a:buClr>
                <a:srgbClr val="00B050"/>
              </a:buClr>
            </a:pPr>
            <a:r>
              <a:rPr lang="it-IT" sz="1600" dirty="0"/>
              <a:t>In tal caso </a:t>
            </a:r>
            <a:r>
              <a:rPr lang="it-IT" sz="1600" b="1" dirty="0">
                <a:solidFill>
                  <a:schemeClr val="accent1"/>
                </a:solidFill>
              </a:rPr>
              <a:t>potrà essere presentata un’unica richiesta </a:t>
            </a:r>
            <a:r>
              <a:rPr lang="it-IT" sz="1600" dirty="0"/>
              <a:t>allegando le pagine riferite ai singoli lavoratori interessati;</a:t>
            </a:r>
          </a:p>
          <a:p>
            <a:pPr>
              <a:buFont typeface="+mj-lt"/>
              <a:buAutoNum type="arabicPeriod"/>
            </a:pPr>
            <a:endParaRPr lang="it-IT" sz="1600" dirty="0"/>
          </a:p>
          <a:p>
            <a:pPr>
              <a:buFont typeface="+mj-lt"/>
              <a:buAutoNum type="arabicPeriod"/>
            </a:pPr>
            <a:endParaRPr lang="it-IT" sz="1600" dirty="0"/>
          </a:p>
        </p:txBody>
      </p:sp>
      <p:sp>
        <p:nvSpPr>
          <p:cNvPr id="4" name="Segnaposto testo 3"/>
          <p:cNvSpPr>
            <a:spLocks noGrp="1"/>
          </p:cNvSpPr>
          <p:nvPr>
            <p:ph type="body" idx="2"/>
          </p:nvPr>
        </p:nvSpPr>
        <p:spPr/>
        <p:txBody>
          <a:bodyPr/>
          <a:lstStyle/>
          <a:p>
            <a:endParaRPr lang="it-IT" dirty="0"/>
          </a:p>
        </p:txBody>
      </p:sp>
      <p:pic>
        <p:nvPicPr>
          <p:cNvPr id="2050" name="Picture 2" descr="C:\Users\luisa_secci\Downloads\Template Slide Bandi\Illustrazioni utilizzabili\Bandi_DIPENDENTI - verde.png"/>
          <p:cNvPicPr>
            <a:picLocks noChangeAspect="1" noChangeArrowheads="1"/>
          </p:cNvPicPr>
          <p:nvPr/>
        </p:nvPicPr>
        <p:blipFill>
          <a:blip r:embed="rId2"/>
          <a:srcRect/>
          <a:stretch>
            <a:fillRect/>
          </a:stretch>
        </p:blipFill>
        <p:spPr bwMode="auto">
          <a:xfrm>
            <a:off x="4198029" y="243840"/>
            <a:ext cx="5166587" cy="5166587"/>
          </a:xfrm>
          <a:prstGeom prst="rect">
            <a:avLst/>
          </a:prstGeom>
          <a:noFill/>
        </p:spPr>
      </p:pic>
    </p:spTree>
    <p:extLst>
      <p:ext uri="{BB962C8B-B14F-4D97-AF65-F5344CB8AC3E}">
        <p14:creationId xmlns:p14="http://schemas.microsoft.com/office/powerpoint/2010/main" val="1943613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olo 38"/>
          <p:cNvSpPr>
            <a:spLocks noGrp="1"/>
          </p:cNvSpPr>
          <p:nvPr>
            <p:ph type="title"/>
          </p:nvPr>
        </p:nvSpPr>
        <p:spPr>
          <a:xfrm>
            <a:off x="311700" y="216256"/>
            <a:ext cx="8520600" cy="572700"/>
          </a:xfrm>
        </p:spPr>
        <p:txBody>
          <a:bodyPr/>
          <a:lstStyle/>
          <a:p>
            <a:pPr algn="ctr"/>
            <a:r>
              <a:rPr lang="it-IT" dirty="0"/>
              <a:t>CASI </a:t>
            </a:r>
            <a:r>
              <a:rPr lang="it-IT" dirty="0" err="1"/>
              <a:t>DI</a:t>
            </a:r>
            <a:r>
              <a:rPr lang="it-IT" dirty="0"/>
              <a:t> ESCLUSIONE</a:t>
            </a:r>
          </a:p>
        </p:txBody>
      </p:sp>
      <p:sp>
        <p:nvSpPr>
          <p:cNvPr id="12" name="Rettangolo 11">
            <a:extLst>
              <a:ext uri="{FF2B5EF4-FFF2-40B4-BE49-F238E27FC236}">
                <a16:creationId xmlns:a16="http://schemas.microsoft.com/office/drawing/2014/main" id="{5F39C3FA-F54B-4BFC-A245-B4509D8A0860}"/>
              </a:ext>
            </a:extLst>
          </p:cNvPr>
          <p:cNvSpPr/>
          <p:nvPr/>
        </p:nvSpPr>
        <p:spPr>
          <a:xfrm>
            <a:off x="426719" y="788956"/>
            <a:ext cx="3927617" cy="650985"/>
          </a:xfrm>
          <a:prstGeom prst="rect">
            <a:avLst/>
          </a:prstGeom>
          <a:ln>
            <a:solidFill>
              <a:schemeClr val="accent2">
                <a:lumMod val="50000"/>
              </a:schemeClr>
            </a:solidFill>
          </a:ln>
        </p:spPr>
        <p:style>
          <a:lnRef idx="1">
            <a:scrgbClr r="0" g="0" b="0"/>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pPr algn="ctr"/>
            <a:r>
              <a:rPr lang="it-IT" sz="1200" dirty="0">
                <a:latin typeface="Lexend" panose="020B0604020202020204" charset="0"/>
              </a:rPr>
              <a:t>i casi di riassunzione di ex-dipendenti a tempo indeterminato da parte della medesima azienda avvenuta negli ultimi 12 mesi; </a:t>
            </a:r>
          </a:p>
        </p:txBody>
      </p:sp>
      <p:sp>
        <p:nvSpPr>
          <p:cNvPr id="17" name="Rettangolo 16">
            <a:extLst>
              <a:ext uri="{FF2B5EF4-FFF2-40B4-BE49-F238E27FC236}">
                <a16:creationId xmlns:a16="http://schemas.microsoft.com/office/drawing/2014/main" id="{728D98BF-43FB-4BCE-B599-2166E5C34733}"/>
              </a:ext>
            </a:extLst>
          </p:cNvPr>
          <p:cNvSpPr/>
          <p:nvPr/>
        </p:nvSpPr>
        <p:spPr>
          <a:xfrm>
            <a:off x="426717" y="1502187"/>
            <a:ext cx="3927612" cy="650985"/>
          </a:xfrm>
          <a:prstGeom prst="rect">
            <a:avLst/>
          </a:prstGeom>
          <a:ln>
            <a:solidFill>
              <a:schemeClr val="accent2">
                <a:lumMod val="50000"/>
              </a:schemeClr>
            </a:solidFill>
          </a:ln>
        </p:spPr>
        <p:style>
          <a:lnRef idx="1">
            <a:scrgbClr r="0" g="0" b="0"/>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pPr algn="ctr"/>
            <a:r>
              <a:rPr lang="it-IT" sz="1200" dirty="0">
                <a:latin typeface="Lexend" panose="020B0604020202020204" charset="0"/>
              </a:rPr>
              <a:t>i rapporti di lavoro instaurati a seguito di trasferimento di azienda e/o di cessione di ramo d’azienda</a:t>
            </a:r>
            <a:r>
              <a:rPr lang="it-IT" dirty="0"/>
              <a:t>;</a:t>
            </a:r>
          </a:p>
        </p:txBody>
      </p:sp>
      <p:sp>
        <p:nvSpPr>
          <p:cNvPr id="20" name="Rettangolo 19">
            <a:extLst>
              <a:ext uri="{FF2B5EF4-FFF2-40B4-BE49-F238E27FC236}">
                <a16:creationId xmlns:a16="http://schemas.microsoft.com/office/drawing/2014/main" id="{CFEDC135-A265-436D-8DBD-A6C742619D80}"/>
              </a:ext>
            </a:extLst>
          </p:cNvPr>
          <p:cNvSpPr/>
          <p:nvPr/>
        </p:nvSpPr>
        <p:spPr>
          <a:xfrm>
            <a:off x="426717" y="2215418"/>
            <a:ext cx="3927612" cy="1184794"/>
          </a:xfrm>
          <a:prstGeom prst="rect">
            <a:avLst/>
          </a:prstGeom>
          <a:ln>
            <a:solidFill>
              <a:schemeClr val="accent2">
                <a:lumMod val="50000"/>
              </a:schemeClr>
            </a:solidFill>
          </a:ln>
        </p:spPr>
        <p:style>
          <a:lnRef idx="1">
            <a:scrgbClr r="0" g="0" b="0"/>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pPr algn="ctr"/>
            <a:r>
              <a:rPr lang="it-IT" sz="1200" dirty="0">
                <a:latin typeface="Lexend" panose="020B0604020202020204" charset="0"/>
              </a:rPr>
              <a:t>i casi di riassunzione di ex-dipendenti a tempo determinato per i quali il medesimo datore di lavoro ha già beneficiato, per lo stesso lavoratore, di n. 2 incentivi per assunzione a tempo determinato ai sensi degli Avvisi pubblici dell’Agenzia Regionale per il Lavoro; </a:t>
            </a:r>
          </a:p>
        </p:txBody>
      </p:sp>
      <p:sp>
        <p:nvSpPr>
          <p:cNvPr id="23" name="Rettangolo 22">
            <a:extLst>
              <a:ext uri="{FF2B5EF4-FFF2-40B4-BE49-F238E27FC236}">
                <a16:creationId xmlns:a16="http://schemas.microsoft.com/office/drawing/2014/main" id="{E621322F-0547-4186-A453-AC9C18FFCBEC}"/>
              </a:ext>
            </a:extLst>
          </p:cNvPr>
          <p:cNvSpPr/>
          <p:nvPr/>
        </p:nvSpPr>
        <p:spPr>
          <a:xfrm>
            <a:off x="433344" y="3462458"/>
            <a:ext cx="3927612" cy="625439"/>
          </a:xfrm>
          <a:prstGeom prst="rect">
            <a:avLst/>
          </a:prstGeom>
          <a:ln>
            <a:solidFill>
              <a:schemeClr val="accent2">
                <a:lumMod val="50000"/>
              </a:schemeClr>
            </a:solidFill>
          </a:ln>
        </p:spPr>
        <p:style>
          <a:lnRef idx="1">
            <a:scrgbClr r="0" g="0" b="0"/>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pPr algn="ctr"/>
            <a:r>
              <a:rPr lang="it-IT" sz="1200" dirty="0">
                <a:latin typeface="Lexend" panose="020B0604020202020204" charset="0"/>
              </a:rPr>
              <a:t>i rapporti di lavoro cessati anticipatamente rispetto alla scadenza prevista per mancato superamento del periodo di prova;</a:t>
            </a:r>
          </a:p>
        </p:txBody>
      </p:sp>
      <p:sp>
        <p:nvSpPr>
          <p:cNvPr id="26" name="Rettangolo 25">
            <a:extLst>
              <a:ext uri="{FF2B5EF4-FFF2-40B4-BE49-F238E27FC236}">
                <a16:creationId xmlns:a16="http://schemas.microsoft.com/office/drawing/2014/main" id="{3B1EBE7B-F63D-41BB-9221-D1EEF8FA7002}"/>
              </a:ext>
            </a:extLst>
          </p:cNvPr>
          <p:cNvSpPr/>
          <p:nvPr/>
        </p:nvSpPr>
        <p:spPr>
          <a:xfrm>
            <a:off x="4610101" y="1802402"/>
            <a:ext cx="4260300" cy="521730"/>
          </a:xfrm>
          <a:prstGeom prst="rect">
            <a:avLst/>
          </a:prstGeom>
          <a:ln>
            <a:solidFill>
              <a:schemeClr val="accent2">
                <a:lumMod val="50000"/>
              </a:schemeClr>
            </a:solidFill>
          </a:ln>
        </p:spPr>
        <p:style>
          <a:lnRef idx="1">
            <a:scrgbClr r="0" g="0" b="0"/>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pPr algn="ctr"/>
            <a:r>
              <a:rPr lang="it-IT" sz="1200" dirty="0">
                <a:latin typeface="Lexend" charset="0"/>
              </a:rPr>
              <a:t>essere in regola con obblighi retributivi e contributivi (DURC sempre in regola); </a:t>
            </a:r>
            <a:endParaRPr lang="it-IT" sz="1200" dirty="0"/>
          </a:p>
        </p:txBody>
      </p:sp>
      <p:grpSp>
        <p:nvGrpSpPr>
          <p:cNvPr id="10" name="Gruppo 27">
            <a:extLst>
              <a:ext uri="{FF2B5EF4-FFF2-40B4-BE49-F238E27FC236}">
                <a16:creationId xmlns:a16="http://schemas.microsoft.com/office/drawing/2014/main" id="{EE77D0CF-EA02-4A5B-85D2-44AB1356FA84}"/>
              </a:ext>
            </a:extLst>
          </p:cNvPr>
          <p:cNvGrpSpPr/>
          <p:nvPr/>
        </p:nvGrpSpPr>
        <p:grpSpPr>
          <a:xfrm>
            <a:off x="4610101" y="2384669"/>
            <a:ext cx="7290313" cy="730037"/>
            <a:chOff x="14345" y="210930"/>
            <a:chExt cx="8685403" cy="569666"/>
          </a:xfrm>
        </p:grpSpPr>
        <p:sp>
          <p:nvSpPr>
            <p:cNvPr id="29" name="Rettangolo 28">
              <a:extLst>
                <a:ext uri="{FF2B5EF4-FFF2-40B4-BE49-F238E27FC236}">
                  <a16:creationId xmlns:a16="http://schemas.microsoft.com/office/drawing/2014/main" id="{D1AE9AEB-45B9-46B0-9AB6-CA948439B09F}"/>
                </a:ext>
              </a:extLst>
            </p:cNvPr>
            <p:cNvSpPr/>
            <p:nvPr/>
          </p:nvSpPr>
          <p:spPr>
            <a:xfrm>
              <a:off x="14345" y="210930"/>
              <a:ext cx="5075561" cy="363466"/>
            </a:xfrm>
            <a:prstGeom prst="rect">
              <a:avLst/>
            </a:prstGeom>
            <a:ln>
              <a:solidFill>
                <a:schemeClr val="accent2">
                  <a:lumMod val="50000"/>
                </a:schemeClr>
              </a:solidFill>
            </a:ln>
          </p:spPr>
          <p:style>
            <a:lnRef idx="1">
              <a:scrgbClr r="0" g="0" b="0"/>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pPr algn="ctr"/>
              <a:r>
                <a:rPr lang="it-IT" sz="1200" dirty="0">
                  <a:latin typeface="Lexend" charset="0"/>
                </a:rPr>
                <a:t>osservare le norme poste a tutela delle condizioni di lavoro;</a:t>
              </a:r>
            </a:p>
            <a:p>
              <a:endParaRPr lang="it-IT" dirty="0"/>
            </a:p>
          </p:txBody>
        </p:sp>
        <p:sp>
          <p:nvSpPr>
            <p:cNvPr id="30" name="CasellaDiTesto 29">
              <a:extLst>
                <a:ext uri="{FF2B5EF4-FFF2-40B4-BE49-F238E27FC236}">
                  <a16:creationId xmlns:a16="http://schemas.microsoft.com/office/drawing/2014/main" id="{C9D30817-D94D-472E-BB40-EB13E785E494}"/>
                </a:ext>
              </a:extLst>
            </p:cNvPr>
            <p:cNvSpPr txBox="1"/>
            <p:nvPr/>
          </p:nvSpPr>
          <p:spPr>
            <a:xfrm>
              <a:off x="5031085" y="219314"/>
              <a:ext cx="3668663" cy="56128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27876" tIns="45720" rIns="45720" bIns="45720" numCol="1" spcCol="1270" anchor="ctr" anchorCtr="0">
              <a:noAutofit/>
            </a:bodyPr>
            <a:lstStyle/>
            <a:p>
              <a:pPr defTabSz="533400">
                <a:lnSpc>
                  <a:spcPct val="90000"/>
                </a:lnSpc>
                <a:spcBef>
                  <a:spcPct val="0"/>
                </a:spcBef>
                <a:spcAft>
                  <a:spcPct val="35000"/>
                </a:spcAft>
              </a:pPr>
              <a:endParaRPr lang="it-IT" sz="1200" dirty="0">
                <a:solidFill>
                  <a:schemeClr val="dk1">
                    <a:hueOff val="0"/>
                    <a:satOff val="0"/>
                    <a:lumOff val="0"/>
                    <a:alphaOff val="0"/>
                  </a:schemeClr>
                </a:solidFill>
                <a:latin typeface="Lexend" charset="0"/>
              </a:endParaRPr>
            </a:p>
            <a:p>
              <a:pPr defTabSz="533400">
                <a:lnSpc>
                  <a:spcPct val="90000"/>
                </a:lnSpc>
                <a:spcBef>
                  <a:spcPct val="0"/>
                </a:spcBef>
                <a:spcAft>
                  <a:spcPct val="35000"/>
                </a:spcAft>
              </a:pPr>
              <a:endParaRPr lang="it-IT" sz="1200" dirty="0">
                <a:solidFill>
                  <a:schemeClr val="dk1">
                    <a:hueOff val="0"/>
                    <a:satOff val="0"/>
                    <a:lumOff val="0"/>
                    <a:alphaOff val="0"/>
                  </a:schemeClr>
                </a:solidFill>
                <a:latin typeface="Lexend" charset="0"/>
              </a:endParaRPr>
            </a:p>
            <a:p>
              <a:pPr defTabSz="533400">
                <a:lnSpc>
                  <a:spcPct val="90000"/>
                </a:lnSpc>
                <a:spcBef>
                  <a:spcPct val="0"/>
                </a:spcBef>
                <a:spcAft>
                  <a:spcPct val="35000"/>
                </a:spcAft>
              </a:pPr>
              <a:endParaRPr lang="it-IT" sz="1200" dirty="0">
                <a:solidFill>
                  <a:schemeClr val="dk1">
                    <a:hueOff val="0"/>
                    <a:satOff val="0"/>
                    <a:lumOff val="0"/>
                    <a:alphaOff val="0"/>
                  </a:schemeClr>
                </a:solidFill>
                <a:latin typeface="Lexend" charset="0"/>
              </a:endParaRPr>
            </a:p>
            <a:p>
              <a:pPr marL="0" lvl="0" indent="0" algn="l" defTabSz="533400">
                <a:lnSpc>
                  <a:spcPct val="90000"/>
                </a:lnSpc>
                <a:spcBef>
                  <a:spcPct val="0"/>
                </a:spcBef>
                <a:spcAft>
                  <a:spcPct val="35000"/>
                </a:spcAft>
                <a:buNone/>
              </a:pPr>
              <a:endParaRPr lang="it-IT" sz="1200" kern="1200" dirty="0">
                <a:latin typeface="Lexend" charset="0"/>
              </a:endParaRPr>
            </a:p>
          </p:txBody>
        </p:sp>
      </p:grpSp>
      <p:sp>
        <p:nvSpPr>
          <p:cNvPr id="32" name="Rettangolo 31">
            <a:extLst>
              <a:ext uri="{FF2B5EF4-FFF2-40B4-BE49-F238E27FC236}">
                <a16:creationId xmlns:a16="http://schemas.microsoft.com/office/drawing/2014/main" id="{8BFE5F3F-22DA-4923-AA16-4AA71AB1B579}"/>
              </a:ext>
            </a:extLst>
          </p:cNvPr>
          <p:cNvSpPr/>
          <p:nvPr/>
        </p:nvSpPr>
        <p:spPr>
          <a:xfrm>
            <a:off x="4610102" y="2910994"/>
            <a:ext cx="4275040" cy="1184794"/>
          </a:xfrm>
          <a:prstGeom prst="rect">
            <a:avLst/>
          </a:prstGeom>
          <a:ln>
            <a:solidFill>
              <a:schemeClr val="accent2">
                <a:lumMod val="50000"/>
              </a:schemeClr>
            </a:solidFill>
          </a:ln>
        </p:spPr>
        <p:style>
          <a:lnRef idx="1">
            <a:scrgbClr r="0" g="0" b="0"/>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pPr algn="ctr"/>
            <a:r>
              <a:rPr lang="it-IT" sz="1200" dirty="0">
                <a:latin typeface="Lexend" charset="0"/>
              </a:rPr>
              <a:t>rispettare gli altri obblighi di legge, rispettare gli accordi e i contratti collettivi nazionali nonché quelli regionali, territoriali o aziendali, se sottoscritti, stipulati dalle organizzazioni sindacali comparativamente più rappresentative sul piano nazionale</a:t>
            </a:r>
            <a:r>
              <a:rPr lang="it-IT" dirty="0">
                <a:latin typeface="Lexend" charset="0"/>
              </a:rPr>
              <a:t>;</a:t>
            </a:r>
          </a:p>
          <a:p>
            <a:endParaRPr lang="it-IT" dirty="0"/>
          </a:p>
        </p:txBody>
      </p:sp>
      <p:grpSp>
        <p:nvGrpSpPr>
          <p:cNvPr id="15" name="Gruppo 33">
            <a:extLst>
              <a:ext uri="{FF2B5EF4-FFF2-40B4-BE49-F238E27FC236}">
                <a16:creationId xmlns:a16="http://schemas.microsoft.com/office/drawing/2014/main" id="{150C76C0-7B85-487F-AFA7-21B58D9C9AC5}"/>
              </a:ext>
            </a:extLst>
          </p:cNvPr>
          <p:cNvGrpSpPr/>
          <p:nvPr/>
        </p:nvGrpSpPr>
        <p:grpSpPr>
          <a:xfrm>
            <a:off x="4610102" y="1315281"/>
            <a:ext cx="6893120" cy="3310243"/>
            <a:chOff x="304538" y="-3042391"/>
            <a:chExt cx="7045319" cy="3980157"/>
          </a:xfrm>
        </p:grpSpPr>
        <p:sp>
          <p:nvSpPr>
            <p:cNvPr id="35" name="Rettangolo 34">
              <a:extLst>
                <a:ext uri="{FF2B5EF4-FFF2-40B4-BE49-F238E27FC236}">
                  <a16:creationId xmlns:a16="http://schemas.microsoft.com/office/drawing/2014/main" id="{DB01E134-93F5-45C7-9A11-F9D6DD7ED17F}"/>
                </a:ext>
              </a:extLst>
            </p:cNvPr>
            <p:cNvSpPr/>
            <p:nvPr/>
          </p:nvSpPr>
          <p:spPr>
            <a:xfrm>
              <a:off x="304538" y="390632"/>
              <a:ext cx="4369432" cy="547134"/>
            </a:xfrm>
            <a:prstGeom prst="rect">
              <a:avLst/>
            </a:prstGeom>
            <a:ln>
              <a:solidFill>
                <a:schemeClr val="accent2">
                  <a:lumMod val="50000"/>
                </a:schemeClr>
              </a:solidFill>
            </a:ln>
          </p:spPr>
          <p:style>
            <a:lnRef idx="1">
              <a:scrgbClr r="0" g="0" b="0"/>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pPr algn="ctr"/>
              <a:r>
                <a:rPr lang="it-IT" sz="1200" dirty="0">
                  <a:latin typeface="Lexend" charset="0"/>
                </a:rPr>
                <a:t>essere ottemperante rispetto agli obblighi di assunzione di persone in condizione di disabilità;</a:t>
              </a:r>
            </a:p>
            <a:p>
              <a:endParaRPr lang="it-IT" dirty="0"/>
            </a:p>
          </p:txBody>
        </p:sp>
        <p:sp>
          <p:nvSpPr>
            <p:cNvPr id="36" name="CasellaDiTesto 35">
              <a:extLst>
                <a:ext uri="{FF2B5EF4-FFF2-40B4-BE49-F238E27FC236}">
                  <a16:creationId xmlns:a16="http://schemas.microsoft.com/office/drawing/2014/main" id="{89B3DF43-60F4-4A95-93E6-F5831681AD0C}"/>
                </a:ext>
              </a:extLst>
            </p:cNvPr>
            <p:cNvSpPr txBox="1"/>
            <p:nvPr/>
          </p:nvSpPr>
          <p:spPr>
            <a:xfrm>
              <a:off x="4289629" y="-3042391"/>
              <a:ext cx="3060228" cy="19392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27876" tIns="45720" rIns="45720" bIns="45720" numCol="1" spcCol="1270" anchor="ctr" anchorCtr="0">
              <a:noAutofit/>
            </a:bodyPr>
            <a:lstStyle/>
            <a:p>
              <a:pPr marL="0" lvl="0" indent="0" algn="l" defTabSz="533400">
                <a:lnSpc>
                  <a:spcPct val="90000"/>
                </a:lnSpc>
                <a:spcBef>
                  <a:spcPct val="0"/>
                </a:spcBef>
                <a:spcAft>
                  <a:spcPct val="35000"/>
                </a:spcAft>
                <a:buNone/>
              </a:pPr>
              <a:endParaRPr lang="it-IT" sz="1200" kern="1200" dirty="0">
                <a:latin typeface="Lexend" charset="0"/>
              </a:endParaRPr>
            </a:p>
          </p:txBody>
        </p:sp>
      </p:grpSp>
      <p:sp>
        <p:nvSpPr>
          <p:cNvPr id="45" name="CasellaDiTesto 44">
            <a:extLst>
              <a:ext uri="{FF2B5EF4-FFF2-40B4-BE49-F238E27FC236}">
                <a16:creationId xmlns:a16="http://schemas.microsoft.com/office/drawing/2014/main" id="{1A48AF3E-3488-43E1-A96D-5409222AAC1D}"/>
              </a:ext>
            </a:extLst>
          </p:cNvPr>
          <p:cNvSpPr txBox="1"/>
          <p:nvPr/>
        </p:nvSpPr>
        <p:spPr>
          <a:xfrm>
            <a:off x="4572000" y="1464865"/>
            <a:ext cx="4249029" cy="276999"/>
          </a:xfrm>
          <a:prstGeom prst="rect">
            <a:avLst/>
          </a:prstGeom>
          <a:noFill/>
        </p:spPr>
        <p:txBody>
          <a:bodyPr wrap="square">
            <a:spAutoFit/>
          </a:bodyPr>
          <a:lstStyle/>
          <a:p>
            <a:r>
              <a:rPr lang="it-IT" sz="1200" b="1" dirty="0">
                <a:solidFill>
                  <a:srgbClr val="00B050"/>
                </a:solidFill>
                <a:latin typeface="Lexend" charset="0"/>
              </a:rPr>
              <a:t>                 </a:t>
            </a:r>
            <a:r>
              <a:rPr lang="it-IT" sz="1200" b="1" u="sng" dirty="0">
                <a:solidFill>
                  <a:srgbClr val="00B050"/>
                </a:solidFill>
                <a:latin typeface="Lexend" charset="0"/>
              </a:rPr>
              <a:t>Inoltre il datore di lavoro deve</a:t>
            </a:r>
            <a:r>
              <a:rPr lang="it-IT" sz="1200" b="1" dirty="0">
                <a:solidFill>
                  <a:srgbClr val="00B050"/>
                </a:solidFill>
                <a:latin typeface="Lexend" charset="0"/>
              </a:rPr>
              <a:t>: </a:t>
            </a:r>
          </a:p>
        </p:txBody>
      </p:sp>
      <p:sp>
        <p:nvSpPr>
          <p:cNvPr id="19" name="Rettangolo 18">
            <a:extLst>
              <a:ext uri="{FF2B5EF4-FFF2-40B4-BE49-F238E27FC236}">
                <a16:creationId xmlns:a16="http://schemas.microsoft.com/office/drawing/2014/main" id="{FDF3C2D9-BB24-B704-72C5-2074021FFA70}"/>
              </a:ext>
            </a:extLst>
          </p:cNvPr>
          <p:cNvSpPr/>
          <p:nvPr/>
        </p:nvSpPr>
        <p:spPr>
          <a:xfrm>
            <a:off x="433344" y="4170480"/>
            <a:ext cx="3927612" cy="625439"/>
          </a:xfrm>
          <a:prstGeom prst="rect">
            <a:avLst/>
          </a:prstGeom>
          <a:ln>
            <a:solidFill>
              <a:schemeClr val="accent2">
                <a:lumMod val="50000"/>
              </a:schemeClr>
            </a:solidFill>
          </a:ln>
        </p:spPr>
        <p:style>
          <a:lnRef idx="1">
            <a:scrgbClr r="0" g="0" b="0"/>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pPr algn="ctr"/>
            <a:r>
              <a:rPr lang="it-IT" sz="1200" dirty="0">
                <a:latin typeface="Lexend" panose="020B0604020202020204" charset="0"/>
              </a:rPr>
              <a:t>le assunzioni in convenzione previste dall’art 22 della Legge regionale n. 17/2005 e </a:t>
            </a:r>
            <a:r>
              <a:rPr lang="it-IT" sz="1200" dirty="0" err="1">
                <a:latin typeface="Lexend" panose="020B0604020202020204" charset="0"/>
              </a:rPr>
              <a:t>ss.mm.ii</a:t>
            </a:r>
            <a:r>
              <a:rPr lang="it-IT" sz="1200" dirty="0">
                <a:latin typeface="Lexend" panose="020B0604020202020204" charset="0"/>
              </a:rPr>
              <a:t>. e dall’art. 12-bis della Legge 68/99;</a:t>
            </a:r>
          </a:p>
        </p:txBody>
      </p:sp>
      <p:sp>
        <p:nvSpPr>
          <p:cNvPr id="22" name="Rettangolo 21">
            <a:extLst>
              <a:ext uri="{FF2B5EF4-FFF2-40B4-BE49-F238E27FC236}">
                <a16:creationId xmlns:a16="http://schemas.microsoft.com/office/drawing/2014/main" id="{1588E9FF-ED93-F8D3-B148-D031B17EED98}"/>
              </a:ext>
            </a:extLst>
          </p:cNvPr>
          <p:cNvSpPr/>
          <p:nvPr/>
        </p:nvSpPr>
        <p:spPr>
          <a:xfrm>
            <a:off x="4624842" y="806511"/>
            <a:ext cx="4260300" cy="607695"/>
          </a:xfrm>
          <a:prstGeom prst="rect">
            <a:avLst/>
          </a:prstGeom>
          <a:ln>
            <a:solidFill>
              <a:schemeClr val="accent2">
                <a:lumMod val="50000"/>
              </a:schemeClr>
            </a:solidFill>
          </a:ln>
        </p:spPr>
        <p:style>
          <a:lnRef idx="1">
            <a:scrgbClr r="0" g="0" b="0"/>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pPr algn="ctr"/>
            <a:r>
              <a:rPr lang="it-IT" sz="1200" dirty="0">
                <a:latin typeface="Lexend" panose="020B0604020202020204" charset="0"/>
              </a:rPr>
              <a:t>i rapporti di lavoro instaurati per coprire posti resi vacanti a seguito di licenziamento per riduzione del personale, durante i 12 mesi precedenti;</a:t>
            </a:r>
          </a:p>
        </p:txBody>
      </p:sp>
    </p:spTree>
    <p:extLst>
      <p:ext uri="{BB962C8B-B14F-4D97-AF65-F5344CB8AC3E}">
        <p14:creationId xmlns:p14="http://schemas.microsoft.com/office/powerpoint/2010/main" val="2416347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p:cNvSpPr>
            <a:spLocks noGrp="1"/>
          </p:cNvSpPr>
          <p:nvPr>
            <p:ph type="title"/>
          </p:nvPr>
        </p:nvSpPr>
        <p:spPr/>
        <p:txBody>
          <a:bodyPr>
            <a:normAutofit/>
          </a:bodyPr>
          <a:lstStyle/>
          <a:p>
            <a:r>
              <a:rPr lang="it-IT" dirty="0"/>
              <a:t>CONTRIBUTO RICONOSCIUTO</a:t>
            </a:r>
          </a:p>
        </p:txBody>
      </p:sp>
      <p:sp>
        <p:nvSpPr>
          <p:cNvPr id="7" name="Sottotitolo 6"/>
          <p:cNvSpPr>
            <a:spLocks noGrp="1"/>
          </p:cNvSpPr>
          <p:nvPr>
            <p:ph type="subTitle" idx="1"/>
          </p:nvPr>
        </p:nvSpPr>
        <p:spPr/>
        <p:txBody>
          <a:bodyPr wrap="square" lIns="0" tIns="0" rIns="0" bIns="0">
            <a:noAutofit/>
          </a:bodyPr>
          <a:lstStyle/>
          <a:p>
            <a:pPr marL="88900" indent="0"/>
            <a:r>
              <a:rPr lang="it-IT" sz="1600" dirty="0"/>
              <a:t>L’incentivo è </a:t>
            </a:r>
            <a:r>
              <a:rPr lang="it-IT" sz="1600" b="1" dirty="0"/>
              <a:t>riconosciuto per tutta la durata del contratto a tempo determinato</a:t>
            </a:r>
            <a:r>
              <a:rPr lang="it-IT" sz="1600" dirty="0"/>
              <a:t>, comunque per non più di 12 mesi, ed è pari:</a:t>
            </a:r>
          </a:p>
        </p:txBody>
      </p:sp>
      <p:sp>
        <p:nvSpPr>
          <p:cNvPr id="10" name="Segnaposto testo 9"/>
          <p:cNvSpPr>
            <a:spLocks noGrp="1"/>
          </p:cNvSpPr>
          <p:nvPr>
            <p:ph type="body" idx="2"/>
          </p:nvPr>
        </p:nvSpPr>
        <p:spPr>
          <a:xfrm>
            <a:off x="4939500" y="724074"/>
            <a:ext cx="3837000" cy="3733625"/>
          </a:xfrm>
        </p:spPr>
        <p:txBody>
          <a:bodyPr>
            <a:noAutofit/>
          </a:bodyPr>
          <a:lstStyle/>
          <a:p>
            <a:pPr>
              <a:buClr>
                <a:srgbClr val="00B050"/>
              </a:buClr>
            </a:pPr>
            <a:endParaRPr lang="it-IT" sz="1400" dirty="0"/>
          </a:p>
          <a:p>
            <a:pPr>
              <a:buClr>
                <a:srgbClr val="00B050"/>
              </a:buClr>
            </a:pPr>
            <a:r>
              <a:rPr lang="it-IT" sz="1400" b="1" dirty="0">
                <a:solidFill>
                  <a:schemeClr val="accent1"/>
                </a:solidFill>
              </a:rPr>
              <a:t>al 60% </a:t>
            </a:r>
            <a:r>
              <a:rPr lang="it-IT" sz="1400" dirty="0"/>
              <a:t>del </a:t>
            </a:r>
            <a:r>
              <a:rPr lang="it-IT" sz="1400" b="1" dirty="0"/>
              <a:t>costo salariale lordo presunto </a:t>
            </a:r>
            <a:r>
              <a:rPr lang="it-IT" sz="1400" dirty="0"/>
              <a:t>per i datori di lavoro non soggetti agli obblighi di assunzione di cui alla legge n. 68/1999 e per quelli obbligati che assumono oltre la quota d’obbligo;</a:t>
            </a:r>
          </a:p>
          <a:p>
            <a:pPr>
              <a:buClr>
                <a:srgbClr val="00B050"/>
              </a:buClr>
            </a:pPr>
            <a:endParaRPr lang="it-IT" sz="1400" dirty="0"/>
          </a:p>
          <a:p>
            <a:pPr>
              <a:buClr>
                <a:srgbClr val="00B050"/>
              </a:buClr>
            </a:pPr>
            <a:r>
              <a:rPr lang="it-IT" sz="1400" b="1" dirty="0">
                <a:solidFill>
                  <a:schemeClr val="accent1"/>
                </a:solidFill>
              </a:rPr>
              <a:t>al 40% </a:t>
            </a:r>
            <a:r>
              <a:rPr lang="it-IT" sz="1400" dirty="0"/>
              <a:t>del </a:t>
            </a:r>
            <a:r>
              <a:rPr lang="it-IT" sz="1400" b="1" dirty="0"/>
              <a:t>costo salariale lordo presunto </a:t>
            </a:r>
            <a:r>
              <a:rPr lang="it-IT" sz="1400" dirty="0"/>
              <a:t>per i datori di lavoro soggetti agli obblighi di assunzione di cui alla legge n. 68/1999. </a:t>
            </a:r>
          </a:p>
          <a:p>
            <a:pPr>
              <a:buClr>
                <a:srgbClr val="00B050"/>
              </a:buClr>
            </a:pPr>
            <a:endParaRPr lang="it-IT" sz="1400" dirty="0"/>
          </a:p>
          <a:p>
            <a:pPr>
              <a:buClr>
                <a:srgbClr val="00B050"/>
              </a:buClr>
            </a:pPr>
            <a:r>
              <a:rPr lang="it-IT" sz="1400" dirty="0"/>
              <a:t>in caso di trasformazione del rapporto di lavoro da tempo determinato </a:t>
            </a:r>
            <a:r>
              <a:rPr lang="it-IT" sz="1400" b="1" dirty="0"/>
              <a:t>a tempo indeterminato</a:t>
            </a:r>
            <a:r>
              <a:rPr lang="it-IT" sz="1400" dirty="0"/>
              <a:t>, tali percentuali vengono integrate </a:t>
            </a:r>
            <a:r>
              <a:rPr lang="it-IT" sz="1400" b="1" dirty="0">
                <a:solidFill>
                  <a:schemeClr val="accent1"/>
                </a:solidFill>
              </a:rPr>
              <a:t>fino al 100%</a:t>
            </a:r>
          </a:p>
        </p:txBody>
      </p:sp>
    </p:spTree>
    <p:extLst>
      <p:ext uri="{BB962C8B-B14F-4D97-AF65-F5344CB8AC3E}">
        <p14:creationId xmlns:p14="http://schemas.microsoft.com/office/powerpoint/2010/main" val="1943613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p:cNvSpPr>
            <a:spLocks noGrp="1"/>
          </p:cNvSpPr>
          <p:nvPr>
            <p:ph type="title"/>
          </p:nvPr>
        </p:nvSpPr>
        <p:spPr/>
        <p:txBody>
          <a:bodyPr>
            <a:normAutofit/>
          </a:bodyPr>
          <a:lstStyle/>
          <a:p>
            <a:r>
              <a:rPr lang="it-IT" dirty="0"/>
              <a:t>CONTRIBUTO RICONOSCIUTO</a:t>
            </a:r>
          </a:p>
        </p:txBody>
      </p:sp>
      <p:sp>
        <p:nvSpPr>
          <p:cNvPr id="10" name="Segnaposto testo 9"/>
          <p:cNvSpPr>
            <a:spLocks noGrp="1"/>
          </p:cNvSpPr>
          <p:nvPr>
            <p:ph type="body" idx="1"/>
          </p:nvPr>
        </p:nvSpPr>
        <p:spPr/>
        <p:txBody>
          <a:bodyPr>
            <a:normAutofit fontScale="85000" lnSpcReduction="20000"/>
          </a:bodyPr>
          <a:lstStyle/>
          <a:p>
            <a:pPr marL="92075" indent="0" algn="just">
              <a:buClr>
                <a:srgbClr val="00B050"/>
              </a:buClr>
              <a:buNone/>
            </a:pPr>
            <a:r>
              <a:rPr lang="it-IT" sz="1600" dirty="0"/>
              <a:t>Per le assunzioni effettuate con </a:t>
            </a:r>
            <a:r>
              <a:rPr lang="it-IT" sz="1600" b="1" dirty="0">
                <a:solidFill>
                  <a:schemeClr val="accent1"/>
                </a:solidFill>
              </a:rPr>
              <a:t>orario di lavoro a tempo parziale</a:t>
            </a:r>
            <a:r>
              <a:rPr lang="it-IT" sz="1600" dirty="0"/>
              <a:t> si procederà ad una </a:t>
            </a:r>
            <a:r>
              <a:rPr lang="it-IT" sz="1600" b="1" dirty="0">
                <a:solidFill>
                  <a:schemeClr val="accent1"/>
                </a:solidFill>
              </a:rPr>
              <a:t>riduzione del contributo in misura proporzionale alla riduzione dell’orario di lavoro</a:t>
            </a:r>
            <a:r>
              <a:rPr lang="it-IT" sz="1600" dirty="0"/>
              <a:t>. </a:t>
            </a:r>
          </a:p>
          <a:p>
            <a:pPr marL="92075" indent="0" algn="just">
              <a:buClr>
                <a:srgbClr val="00B050"/>
              </a:buClr>
              <a:buNone/>
            </a:pPr>
            <a:endParaRPr lang="it-IT" sz="1600" dirty="0"/>
          </a:p>
          <a:p>
            <a:pPr marL="114300" indent="0">
              <a:buNone/>
            </a:pPr>
            <a:r>
              <a:rPr lang="it-IT" sz="1600" b="1" dirty="0">
                <a:solidFill>
                  <a:schemeClr val="accent1"/>
                </a:solidFill>
              </a:rPr>
              <a:t>Non sono previste variazioni in aumento </a:t>
            </a:r>
            <a:r>
              <a:rPr lang="it-IT" sz="1600" dirty="0"/>
              <a:t>e pertanto, sia nel caso di modificazione dell’orario di lavoro in costanza di contratto, da tempo parziale a tempo pieno, sia nel caso di consuntivo del costo salariale superiore a quello previsto, il contributo riconoscibile corrisponderà comunque a quello concesso.</a:t>
            </a:r>
          </a:p>
          <a:p>
            <a:pPr marL="92075" indent="0" algn="just">
              <a:buClr>
                <a:srgbClr val="00B050"/>
              </a:buClr>
              <a:buNone/>
            </a:pPr>
            <a:endParaRPr lang="it-IT" sz="1600" dirty="0"/>
          </a:p>
          <a:p>
            <a:pPr marL="92075" indent="0" algn="just">
              <a:buClr>
                <a:srgbClr val="00B050"/>
              </a:buClr>
              <a:buNone/>
            </a:pPr>
            <a:r>
              <a:rPr lang="it-IT" sz="1600" dirty="0"/>
              <a:t>In caso di </a:t>
            </a:r>
            <a:r>
              <a:rPr lang="it-IT" sz="1600" b="1" dirty="0">
                <a:solidFill>
                  <a:schemeClr val="accent1"/>
                </a:solidFill>
              </a:rPr>
              <a:t>trasformazione anticipata </a:t>
            </a:r>
            <a:r>
              <a:rPr lang="it-IT" sz="1600" dirty="0"/>
              <a:t>del contratto di lavoro da tempo determinato a tempo indeterminato rispetto alla durata iniziale prevista, </a:t>
            </a:r>
            <a:r>
              <a:rPr lang="it-IT" sz="1600" b="1" dirty="0">
                <a:solidFill>
                  <a:schemeClr val="accent1"/>
                </a:solidFill>
              </a:rPr>
              <a:t>l’incentivo resta ammissibile e verrà ricalcolato </a:t>
            </a:r>
            <a:r>
              <a:rPr lang="it-IT" sz="1600" dirty="0">
                <a:solidFill>
                  <a:schemeClr val="tx1"/>
                </a:solidFill>
              </a:rPr>
              <a:t>in base alla effettiva durata del rapporto di lavoro a tempo determinato.</a:t>
            </a:r>
          </a:p>
          <a:p>
            <a:pPr marL="92075" indent="0" algn="just">
              <a:buClr>
                <a:srgbClr val="00B050"/>
              </a:buClr>
              <a:buNone/>
            </a:pPr>
            <a:endParaRPr lang="it-IT" sz="1600" dirty="0">
              <a:solidFill>
                <a:schemeClr val="tx1"/>
              </a:solidFill>
            </a:endParaRPr>
          </a:p>
          <a:p>
            <a:pPr marL="114300" indent="0" algn="just">
              <a:buNone/>
            </a:pPr>
            <a:r>
              <a:rPr lang="it-IT" sz="1600" b="0" i="0" u="none" strike="noStrike" baseline="0" dirty="0">
                <a:latin typeface="Lexend" panose="020B0604020202020204" charset="0"/>
              </a:rPr>
              <a:t>I benefici si configurano come </a:t>
            </a:r>
            <a:r>
              <a:rPr lang="it-IT" sz="1600" b="1" dirty="0">
                <a:solidFill>
                  <a:schemeClr val="accent1"/>
                </a:solidFill>
                <a:latin typeface="Lexend" panose="020B0604020202020204" charset="0"/>
              </a:rPr>
              <a:t>Aiuti di Stato</a:t>
            </a:r>
            <a:r>
              <a:rPr lang="it-IT" sz="1600" b="0" i="0" u="none" strike="noStrike" baseline="0" dirty="0">
                <a:latin typeface="Lexend" panose="020B0604020202020204" charset="0"/>
              </a:rPr>
              <a:t>: vengono quindi registrati nel Registro Nazionale Aiuti e </a:t>
            </a:r>
            <a:r>
              <a:rPr lang="it-IT" sz="1600" b="1" i="0" u="none" strike="noStrike" baseline="0" dirty="0">
                <a:latin typeface="Lexend" panose="020B0604020202020204" charset="0"/>
              </a:rPr>
              <a:t>gli stessi costi ammissibili </a:t>
            </a:r>
            <a:r>
              <a:rPr lang="it-IT" sz="1600" b="0" i="0" u="none" strike="noStrike" baseline="0" dirty="0">
                <a:latin typeface="Lexend" panose="020B0604020202020204" charset="0"/>
              </a:rPr>
              <a:t>sono </a:t>
            </a:r>
            <a:r>
              <a:rPr lang="it-IT" sz="1600" b="1" dirty="0">
                <a:solidFill>
                  <a:schemeClr val="accent1"/>
                </a:solidFill>
                <a:latin typeface="Lexend" panose="020B0604020202020204" charset="0"/>
              </a:rPr>
              <a:t>cumulabili</a:t>
            </a:r>
            <a:r>
              <a:rPr lang="it-IT" sz="1600" b="0" i="0" u="none" strike="noStrike" baseline="0" dirty="0">
                <a:latin typeface="Lexend" panose="020B0604020202020204" charset="0"/>
              </a:rPr>
              <a:t> con altri incentivi purché tale cumulo non sia superiore al 100% dei costi sostenuti</a:t>
            </a:r>
            <a:endParaRPr lang="it-IT" sz="1600" dirty="0">
              <a:solidFill>
                <a:schemeClr val="tx1"/>
              </a:solidFill>
              <a:latin typeface="Lexend" panose="020B0604020202020204" charset="0"/>
            </a:endParaRPr>
          </a:p>
        </p:txBody>
      </p:sp>
    </p:spTree>
    <p:extLst>
      <p:ext uri="{BB962C8B-B14F-4D97-AF65-F5344CB8AC3E}">
        <p14:creationId xmlns:p14="http://schemas.microsoft.com/office/powerpoint/2010/main" val="1943613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p:cNvSpPr>
            <a:spLocks noGrp="1"/>
          </p:cNvSpPr>
          <p:nvPr>
            <p:ph type="title"/>
          </p:nvPr>
        </p:nvSpPr>
        <p:spPr/>
        <p:txBody>
          <a:bodyPr>
            <a:normAutofit/>
          </a:bodyPr>
          <a:lstStyle/>
          <a:p>
            <a:pPr algn="ctr"/>
            <a:r>
              <a:rPr lang="it-IT" dirty="0"/>
              <a:t>RISORSE DISPONIBILI E VINCOLI FINANZIARI</a:t>
            </a:r>
          </a:p>
        </p:txBody>
      </p:sp>
      <p:pic>
        <p:nvPicPr>
          <p:cNvPr id="1026" name="Picture 2" descr="C:\Users\luisa_secci\Downloads\Progetto senza titolo (22).png"/>
          <p:cNvPicPr>
            <a:picLocks noChangeAspect="1" noChangeArrowheads="1"/>
          </p:cNvPicPr>
          <p:nvPr/>
        </p:nvPicPr>
        <p:blipFill>
          <a:blip r:embed="rId2"/>
          <a:srcRect t="8687" b="12576"/>
          <a:stretch>
            <a:fillRect/>
          </a:stretch>
        </p:blipFill>
        <p:spPr bwMode="auto">
          <a:xfrm>
            <a:off x="871536" y="779315"/>
            <a:ext cx="6838950" cy="2694085"/>
          </a:xfrm>
          <a:prstGeom prst="rect">
            <a:avLst/>
          </a:prstGeom>
          <a:noFill/>
        </p:spPr>
      </p:pic>
      <p:sp>
        <p:nvSpPr>
          <p:cNvPr id="5" name="Segnaposto testo 9"/>
          <p:cNvSpPr txBox="1">
            <a:spLocks/>
          </p:cNvSpPr>
          <p:nvPr/>
        </p:nvSpPr>
        <p:spPr>
          <a:xfrm>
            <a:off x="1285874" y="3146324"/>
            <a:ext cx="6010275" cy="777975"/>
          </a:xfrm>
          <a:prstGeom prst="rect">
            <a:avLst/>
          </a:prstGeom>
          <a:noFill/>
          <a:ln>
            <a:noFill/>
          </a:ln>
        </p:spPr>
        <p:txBody>
          <a:bodyPr spcFirstLastPara="1" wrap="square" lIns="91425" tIns="91425" rIns="91425" bIns="91425" anchor="t" anchorCtr="0">
            <a:noAutofit/>
          </a:bodyPr>
          <a:lstStyle/>
          <a:p>
            <a:pPr marL="457200" lvl="0" indent="-342900" algn="ctr">
              <a:lnSpc>
                <a:spcPct val="115000"/>
              </a:lnSpc>
              <a:buSzPts val="1800"/>
              <a:defRPr/>
            </a:pPr>
            <a:r>
              <a:rPr kumimoji="0" lang="it-IT" sz="3600" b="1" i="0" u="none" strike="noStrike" kern="0" cap="none" spc="0" normalizeH="0" baseline="0" noProof="0" dirty="0">
                <a:ln>
                  <a:noFill/>
                </a:ln>
                <a:solidFill>
                  <a:srgbClr val="000000"/>
                </a:solidFill>
                <a:effectLst/>
                <a:uLnTx/>
                <a:uFillTx/>
                <a:latin typeface="Lexend"/>
                <a:ea typeface="Lexend"/>
                <a:cs typeface="Lexend"/>
                <a:sym typeface="Lexend"/>
              </a:rPr>
              <a:t>€ </a:t>
            </a:r>
            <a:r>
              <a:rPr lang="it-IT" sz="3600" b="1" dirty="0">
                <a:latin typeface="Lexend"/>
                <a:ea typeface="Lexend"/>
                <a:cs typeface="Lexend"/>
                <a:sym typeface="Lexend"/>
              </a:rPr>
              <a:t>2.700.000,00  </a:t>
            </a:r>
          </a:p>
          <a:p>
            <a:pPr marL="457200" lvl="0" indent="-342900" algn="ctr">
              <a:lnSpc>
                <a:spcPct val="115000"/>
              </a:lnSpc>
              <a:buSzPts val="1800"/>
              <a:defRPr/>
            </a:pPr>
            <a:r>
              <a:rPr lang="it-IT" sz="1800" dirty="0"/>
              <a:t>Fondo regionale per l’occupazione delle persone con disabilità, art. 19 LR 17/2015 BANDO 2025-2026</a:t>
            </a:r>
          </a:p>
          <a:p>
            <a:pPr marL="457200" marR="0" lvl="0" indent="-342900" algn="ctr" defTabSz="914400" rtl="0" eaLnBrk="1" fontAlgn="auto" latinLnBrk="0" hangingPunct="1">
              <a:lnSpc>
                <a:spcPct val="115000"/>
              </a:lnSpc>
              <a:spcBef>
                <a:spcPts val="0"/>
              </a:spcBef>
              <a:spcAft>
                <a:spcPts val="0"/>
              </a:spcAft>
              <a:buClr>
                <a:srgbClr val="000000"/>
              </a:buClr>
              <a:buSzPts val="1800"/>
              <a:buFont typeface="Lexend"/>
              <a:buNone/>
              <a:tabLst/>
              <a:defRPr/>
            </a:pPr>
            <a:endParaRPr kumimoji="0" lang="it-IT" sz="3600" b="1" i="0" u="none" strike="noStrike" kern="0" cap="none" spc="0" normalizeH="0" baseline="0" noProof="0" dirty="0">
              <a:ln>
                <a:noFill/>
              </a:ln>
              <a:solidFill>
                <a:srgbClr val="000000"/>
              </a:solidFill>
              <a:effectLst/>
              <a:uLnTx/>
              <a:uFillTx/>
              <a:latin typeface="Lexend"/>
              <a:ea typeface="Lexend"/>
              <a:cs typeface="Lexend"/>
              <a:sym typeface="Lexend"/>
            </a:endParaRPr>
          </a:p>
        </p:txBody>
      </p:sp>
    </p:spTree>
    <p:extLst>
      <p:ext uri="{BB962C8B-B14F-4D97-AF65-F5344CB8AC3E}">
        <p14:creationId xmlns:p14="http://schemas.microsoft.com/office/powerpoint/2010/main" val="1943613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1800" b="1" cap="small" dirty="0"/>
              <a:t>VALUTAZIONE FORMALE E SOSTANZIALE-NUCLEO DI VALIDAZIONE Flusso 1</a:t>
            </a:r>
            <a:endParaRPr lang="it-IT" sz="1800" dirty="0"/>
          </a:p>
        </p:txBody>
      </p:sp>
      <p:sp>
        <p:nvSpPr>
          <p:cNvPr id="3" name="Segnaposto testo 2"/>
          <p:cNvSpPr>
            <a:spLocks noGrp="1"/>
          </p:cNvSpPr>
          <p:nvPr>
            <p:ph type="body" idx="1"/>
          </p:nvPr>
        </p:nvSpPr>
        <p:spPr>
          <a:xfrm>
            <a:off x="311700" y="1152474"/>
            <a:ext cx="4100280" cy="3709085"/>
          </a:xfrm>
          <a:solidFill>
            <a:schemeClr val="tx2"/>
          </a:solidFill>
        </p:spPr>
        <p:txBody>
          <a:bodyPr>
            <a:normAutofit fontScale="85000" lnSpcReduction="10000"/>
          </a:bodyPr>
          <a:lstStyle/>
          <a:p>
            <a:pPr marL="0" defTabSz="600075">
              <a:lnSpc>
                <a:spcPct val="90000"/>
              </a:lnSpc>
              <a:spcBef>
                <a:spcPct val="0"/>
              </a:spcBef>
              <a:spcAft>
                <a:spcPct val="35000"/>
              </a:spcAft>
              <a:buNone/>
            </a:pPr>
            <a:r>
              <a:rPr lang="it-IT" b="1" dirty="0">
                <a:solidFill>
                  <a:schemeClr val="accent1"/>
                </a:solidFill>
                <a:latin typeface="Lexend" charset="0"/>
              </a:rPr>
              <a:t>UNITÀ OPERATIVA INCLUSIONE E LAVORO: ISTRUTTORIA FORMALE  </a:t>
            </a:r>
          </a:p>
          <a:p>
            <a:pPr algn="ctr" defTabSz="600075">
              <a:lnSpc>
                <a:spcPct val="90000"/>
              </a:lnSpc>
              <a:spcBef>
                <a:spcPct val="0"/>
              </a:spcBef>
              <a:spcAft>
                <a:spcPct val="35000"/>
              </a:spcAft>
            </a:pPr>
            <a:endParaRPr lang="it-IT" sz="1350" b="1" dirty="0">
              <a:solidFill>
                <a:schemeClr val="tx1"/>
              </a:solidFill>
              <a:latin typeface="Lexend" charset="0"/>
            </a:endParaRPr>
          </a:p>
          <a:p>
            <a:pPr marL="171450" indent="-171450" defTabSz="600075">
              <a:lnSpc>
                <a:spcPct val="90000"/>
              </a:lnSpc>
              <a:spcBef>
                <a:spcPct val="0"/>
              </a:spcBef>
              <a:spcAft>
                <a:spcPct val="35000"/>
              </a:spcAft>
              <a:buFont typeface="Arial" panose="020B0604020202020204" pitchFamily="34" charset="0"/>
              <a:buChar char="•"/>
            </a:pPr>
            <a:r>
              <a:rPr lang="it-IT" sz="1200" dirty="0">
                <a:solidFill>
                  <a:schemeClr val="tx1"/>
                </a:solidFill>
                <a:latin typeface="Lexend" charset="0"/>
              </a:rPr>
              <a:t>protocolla, in ordine di arrivo, tutte le istanze pervenute verificando che siano state inviate nei tempi previsti e con PEC</a:t>
            </a:r>
          </a:p>
          <a:p>
            <a:pPr marL="171450" indent="-171450" defTabSz="600075">
              <a:lnSpc>
                <a:spcPct val="90000"/>
              </a:lnSpc>
              <a:spcBef>
                <a:spcPct val="0"/>
              </a:spcBef>
              <a:spcAft>
                <a:spcPct val="35000"/>
              </a:spcAft>
              <a:buFont typeface="Arial" panose="020B0604020202020204" pitchFamily="34" charset="0"/>
              <a:buChar char="•"/>
            </a:pPr>
            <a:r>
              <a:rPr lang="it-IT" sz="1200" dirty="0">
                <a:solidFill>
                  <a:schemeClr val="tx1"/>
                </a:solidFill>
                <a:latin typeface="Lexend" charset="0"/>
              </a:rPr>
              <a:t>acquisisce la visura camerale dal Registro delle Imprese</a:t>
            </a:r>
          </a:p>
          <a:p>
            <a:pPr marL="171450" indent="-171450" defTabSz="600075">
              <a:lnSpc>
                <a:spcPct val="90000"/>
              </a:lnSpc>
              <a:spcBef>
                <a:spcPct val="0"/>
              </a:spcBef>
              <a:spcAft>
                <a:spcPct val="35000"/>
              </a:spcAft>
              <a:buFont typeface="Arial" panose="020B0604020202020204" pitchFamily="34" charset="0"/>
              <a:buChar char="•"/>
            </a:pPr>
            <a:r>
              <a:rPr lang="it-IT" sz="1200" dirty="0">
                <a:solidFill>
                  <a:schemeClr val="tx1"/>
                </a:solidFill>
                <a:latin typeface="Lexend" charset="0"/>
              </a:rPr>
              <a:t>all’avvio del procedimento invia le domande pervenute e la Visura camerale a ciascun Ufficio del Collocamento Mirato territoriale tramite il protocollo riepilogate in un apposito elenco </a:t>
            </a:r>
            <a:r>
              <a:rPr lang="it-IT" sz="1200" dirty="0" err="1">
                <a:solidFill>
                  <a:schemeClr val="tx1"/>
                </a:solidFill>
                <a:latin typeface="Lexend" charset="0"/>
              </a:rPr>
              <a:t>xls</a:t>
            </a:r>
            <a:r>
              <a:rPr lang="it-IT" sz="1200" dirty="0">
                <a:solidFill>
                  <a:schemeClr val="tx1"/>
                </a:solidFill>
                <a:latin typeface="Lexend" charset="0"/>
              </a:rPr>
              <a:t> pre-compilato</a:t>
            </a:r>
          </a:p>
          <a:p>
            <a:pPr defTabSz="600075">
              <a:lnSpc>
                <a:spcPct val="90000"/>
              </a:lnSpc>
              <a:spcBef>
                <a:spcPct val="0"/>
              </a:spcBef>
              <a:spcAft>
                <a:spcPct val="35000"/>
              </a:spcAft>
              <a:buNone/>
            </a:pPr>
            <a:endParaRPr lang="it-IT" sz="1200" dirty="0">
              <a:solidFill>
                <a:schemeClr val="tx1"/>
              </a:solidFill>
              <a:latin typeface="Lexend" charset="0"/>
            </a:endParaRPr>
          </a:p>
          <a:p>
            <a:pPr defTabSz="600075">
              <a:lnSpc>
                <a:spcPct val="90000"/>
              </a:lnSpc>
              <a:spcBef>
                <a:spcPct val="0"/>
              </a:spcBef>
              <a:spcAft>
                <a:spcPct val="35000"/>
              </a:spcAft>
              <a:buNone/>
            </a:pPr>
            <a:r>
              <a:rPr lang="it-IT" sz="1200" dirty="0">
                <a:solidFill>
                  <a:schemeClr val="tx1"/>
                </a:solidFill>
                <a:latin typeface="Lexend" charset="0"/>
              </a:rPr>
              <a:t>Verifica che le istanze siano: </a:t>
            </a:r>
          </a:p>
          <a:p>
            <a:pPr marL="171450" indent="-171450" algn="just">
              <a:buSzPts val="1200"/>
              <a:buFont typeface="Arial" panose="020B0604020202020204" pitchFamily="34" charset="0"/>
              <a:buChar char="•"/>
            </a:pPr>
            <a:r>
              <a:rPr lang="it-IT" sz="1200" dirty="0">
                <a:solidFill>
                  <a:schemeClr val="tx1"/>
                </a:solidFill>
                <a:latin typeface="Lexend" charset="0"/>
              </a:rPr>
              <a:t>sottoscritte dal legale rappresentante, o da soggetto con potere di firma, in formato digitale oppure con firma autografa (in tal caso devono essere corredate del documento di identità del firmatario);</a:t>
            </a:r>
          </a:p>
          <a:p>
            <a:pPr marL="171450" lvl="0" indent="-171450">
              <a:buSzPts val="1200"/>
              <a:buFont typeface="Arial" panose="020B0604020202020204" pitchFamily="34" charset="0"/>
              <a:buChar char="•"/>
            </a:pPr>
            <a:r>
              <a:rPr lang="it-IT" sz="1200" dirty="0">
                <a:solidFill>
                  <a:schemeClr val="tx1"/>
                </a:solidFill>
                <a:latin typeface="Lexend" charset="0"/>
              </a:rPr>
              <a:t>compilate sui moduli previsti e complete delle informazioni richieste comprese quelle relative agli “Aiuti di stato”;</a:t>
            </a:r>
          </a:p>
          <a:p>
            <a:pPr marL="171450" indent="-171450">
              <a:buSzPts val="1200"/>
              <a:buFont typeface="Arial" panose="020B0604020202020204" pitchFamily="34" charset="0"/>
              <a:buChar char="•"/>
            </a:pPr>
            <a:r>
              <a:rPr lang="it-IT" sz="1200" dirty="0">
                <a:solidFill>
                  <a:schemeClr val="tx1"/>
                </a:solidFill>
                <a:latin typeface="Lexend" charset="0"/>
              </a:rPr>
              <a:t>in regola con le norme su bollo;</a:t>
            </a:r>
          </a:p>
          <a:p>
            <a:pPr marL="171450" lvl="0" indent="-171450">
              <a:buSzPts val="1200"/>
              <a:buFont typeface="Arial" panose="020B0604020202020204" pitchFamily="34" charset="0"/>
              <a:buChar char="•"/>
            </a:pPr>
            <a:r>
              <a:rPr lang="it-IT" sz="1200" dirty="0">
                <a:solidFill>
                  <a:schemeClr val="tx1"/>
                </a:solidFill>
                <a:latin typeface="Lexend" charset="0"/>
              </a:rPr>
              <a:t>inviate anche in formato non scansionato;</a:t>
            </a:r>
          </a:p>
          <a:p>
            <a:pPr defTabSz="600075">
              <a:lnSpc>
                <a:spcPct val="90000"/>
              </a:lnSpc>
              <a:spcBef>
                <a:spcPct val="0"/>
              </a:spcBef>
              <a:spcAft>
                <a:spcPct val="35000"/>
              </a:spcAft>
            </a:pPr>
            <a:endParaRPr lang="it-IT" sz="1200" dirty="0">
              <a:solidFill>
                <a:schemeClr val="tx1"/>
              </a:solidFill>
              <a:latin typeface="Lexend" charset="0"/>
            </a:endParaRPr>
          </a:p>
          <a:p>
            <a:pPr marL="128588" lvl="1" indent="-128588" defTabSz="533400">
              <a:lnSpc>
                <a:spcPct val="90000"/>
              </a:lnSpc>
              <a:spcBef>
                <a:spcPct val="0"/>
              </a:spcBef>
              <a:spcAft>
                <a:spcPct val="15000"/>
              </a:spcAft>
              <a:buChar char="•"/>
            </a:pPr>
            <a:endParaRPr lang="it-IT" b="1" dirty="0">
              <a:solidFill>
                <a:schemeClr val="tx1"/>
              </a:solidFill>
              <a:latin typeface="Lexend" charset="0"/>
            </a:endParaRPr>
          </a:p>
          <a:p>
            <a:endParaRPr lang="it-IT" dirty="0">
              <a:latin typeface="Lexend" charset="0"/>
            </a:endParaRPr>
          </a:p>
        </p:txBody>
      </p:sp>
      <p:sp>
        <p:nvSpPr>
          <p:cNvPr id="4" name="Segnaposto testo 3"/>
          <p:cNvSpPr>
            <a:spLocks noGrp="1"/>
          </p:cNvSpPr>
          <p:nvPr>
            <p:ph type="body" idx="2"/>
          </p:nvPr>
        </p:nvSpPr>
        <p:spPr>
          <a:xfrm>
            <a:off x="4792980" y="1152474"/>
            <a:ext cx="4039320" cy="3480486"/>
          </a:xfrm>
          <a:solidFill>
            <a:schemeClr val="tx2"/>
          </a:solidFill>
        </p:spPr>
        <p:txBody>
          <a:bodyPr>
            <a:normAutofit fontScale="85000" lnSpcReduction="20000"/>
          </a:bodyPr>
          <a:lstStyle/>
          <a:p>
            <a:pPr marL="85725" indent="0">
              <a:buNone/>
            </a:pPr>
            <a:r>
              <a:rPr lang="it-IT" b="1" dirty="0">
                <a:solidFill>
                  <a:schemeClr val="accent1"/>
                </a:solidFill>
              </a:rPr>
              <a:t>NUCLEO DI VALIDAZIONE: ISTRUTTORIA SOSTANZIALE </a:t>
            </a:r>
          </a:p>
          <a:p>
            <a:endParaRPr lang="it-IT" dirty="0"/>
          </a:p>
          <a:p>
            <a:r>
              <a:rPr lang="it-IT" dirty="0"/>
              <a:t>Verifica il possesso dei requisiti soggettivi:</a:t>
            </a:r>
          </a:p>
          <a:p>
            <a:endParaRPr lang="it-IT" dirty="0"/>
          </a:p>
          <a:p>
            <a:pPr lvl="1"/>
            <a:r>
              <a:rPr lang="it-IT" dirty="0"/>
              <a:t>in capo all’impresa richiedente</a:t>
            </a:r>
          </a:p>
          <a:p>
            <a:pPr lvl="1"/>
            <a:r>
              <a:rPr lang="it-IT" dirty="0"/>
              <a:t>in capo ai lavoratori</a:t>
            </a:r>
          </a:p>
          <a:p>
            <a:pPr lvl="1"/>
            <a:r>
              <a:rPr lang="it-IT" dirty="0"/>
              <a:t>in capo al contratto di lavoro </a:t>
            </a:r>
          </a:p>
          <a:p>
            <a:pPr lvl="1"/>
            <a:r>
              <a:rPr lang="it-IT" dirty="0"/>
              <a:t>cause di esclusione</a:t>
            </a:r>
          </a:p>
          <a:p>
            <a:endParaRPr lang="it-IT" dirty="0"/>
          </a:p>
          <a:p>
            <a:pPr algn="just"/>
            <a:r>
              <a:rPr lang="it-IT" dirty="0"/>
              <a:t>soccorso istruttorio: se la regolarizzazione è inviata in tempo utile, resta nella finestra di competenza, altrimenti la data di arrivo diventa quella di presentazione delle integrazioni;</a:t>
            </a:r>
          </a:p>
          <a:p>
            <a:pPr algn="just"/>
            <a:r>
              <a:rPr lang="it-IT" dirty="0"/>
              <a:t>non ammissibili: comunicazione preavviso di rigetto ex art 10 bis L 241/90 con motivazioni</a:t>
            </a:r>
          </a:p>
          <a:p>
            <a:r>
              <a:rPr lang="it-IT" dirty="0"/>
              <a:t>redazione verbale;</a:t>
            </a:r>
          </a:p>
          <a:p>
            <a:endParaRPr lang="it-IT" dirty="0"/>
          </a:p>
          <a:p>
            <a:endParaRPr lang="it-IT" dirty="0"/>
          </a:p>
          <a:p>
            <a:endParaRPr lang="it-IT" dirty="0"/>
          </a:p>
        </p:txBody>
      </p:sp>
      <p:sp>
        <p:nvSpPr>
          <p:cNvPr id="5" name="Triangolo rettangolo 4"/>
          <p:cNvSpPr/>
          <p:nvPr/>
        </p:nvSpPr>
        <p:spPr>
          <a:xfrm rot="13502869">
            <a:off x="4258097" y="1256975"/>
            <a:ext cx="304673" cy="30467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1800" b="1" cap="small" dirty="0"/>
              <a:t>APPROVAZIONE ELENCHI AMMESSI E NON AMMESSI </a:t>
            </a:r>
            <a:br>
              <a:rPr lang="it-IT" sz="1800" b="1" cap="small" dirty="0"/>
            </a:br>
            <a:r>
              <a:rPr lang="it-IT" sz="1800" b="1" cap="small" dirty="0"/>
              <a:t>Unità Operativa Inclusione e lavoro </a:t>
            </a:r>
            <a:r>
              <a:rPr lang="it-IT" sz="2000" b="1" dirty="0"/>
              <a:t>- </a:t>
            </a:r>
            <a:r>
              <a:rPr lang="it-IT" sz="1800" b="1" cap="small" dirty="0"/>
              <a:t>Flusso 2</a:t>
            </a:r>
            <a:r>
              <a:rPr lang="it-IT" sz="1800" b="1" cap="small" dirty="0">
                <a:highlight>
                  <a:srgbClr val="FFFF00"/>
                </a:highlight>
              </a:rPr>
              <a:t> </a:t>
            </a:r>
            <a:endParaRPr lang="it-IT" sz="1800" dirty="0"/>
          </a:p>
        </p:txBody>
      </p:sp>
      <p:sp>
        <p:nvSpPr>
          <p:cNvPr id="3" name="Segnaposto testo 2"/>
          <p:cNvSpPr>
            <a:spLocks noGrp="1"/>
          </p:cNvSpPr>
          <p:nvPr>
            <p:ph type="body" idx="1"/>
          </p:nvPr>
        </p:nvSpPr>
        <p:spPr>
          <a:xfrm>
            <a:off x="386341" y="1212275"/>
            <a:ext cx="1793325" cy="3449255"/>
          </a:xfrm>
          <a:solidFill>
            <a:schemeClr val="tx2"/>
          </a:solidFill>
        </p:spPr>
        <p:txBody>
          <a:bodyPr>
            <a:noAutofit/>
          </a:bodyPr>
          <a:lstStyle/>
          <a:p>
            <a:pPr marL="0" lvl="1" defTabSz="533400">
              <a:lnSpc>
                <a:spcPct val="90000"/>
              </a:lnSpc>
              <a:spcBef>
                <a:spcPct val="0"/>
              </a:spcBef>
              <a:spcAft>
                <a:spcPct val="15000"/>
              </a:spcAft>
              <a:buNone/>
            </a:pPr>
            <a:r>
              <a:rPr lang="it-IT" sz="1300" b="1" dirty="0">
                <a:solidFill>
                  <a:schemeClr val="accent1"/>
                </a:solidFill>
                <a:latin typeface="Lexend" charset="0"/>
              </a:rPr>
              <a:t>Formazione elenchi</a:t>
            </a:r>
            <a:r>
              <a:rPr lang="it-IT" sz="1300" dirty="0">
                <a:solidFill>
                  <a:schemeClr val="accent1"/>
                </a:solidFill>
                <a:latin typeface="Lexend" charset="0"/>
              </a:rPr>
              <a:t> </a:t>
            </a:r>
            <a:r>
              <a:rPr lang="it-IT" sz="1300" b="1" dirty="0">
                <a:solidFill>
                  <a:schemeClr val="accent1"/>
                </a:solidFill>
                <a:latin typeface="Lexend" charset="0"/>
              </a:rPr>
              <a:t>regionali </a:t>
            </a:r>
            <a:r>
              <a:rPr lang="it-IT" sz="1300" dirty="0">
                <a:solidFill>
                  <a:schemeClr val="accent1"/>
                </a:solidFill>
                <a:latin typeface="Lexend" charset="0"/>
              </a:rPr>
              <a:t> </a:t>
            </a:r>
          </a:p>
          <a:p>
            <a:pPr marL="0" lvl="1" defTabSz="533400">
              <a:lnSpc>
                <a:spcPct val="90000"/>
              </a:lnSpc>
              <a:spcBef>
                <a:spcPct val="0"/>
              </a:spcBef>
              <a:spcAft>
                <a:spcPct val="15000"/>
              </a:spcAft>
              <a:buNone/>
            </a:pPr>
            <a:endParaRPr lang="it-IT" sz="1100" dirty="0">
              <a:solidFill>
                <a:schemeClr val="tx1"/>
              </a:solidFill>
              <a:latin typeface="Lexend" charset="0"/>
            </a:endParaRPr>
          </a:p>
          <a:p>
            <a:pPr marL="0" lvl="1" defTabSz="533400">
              <a:lnSpc>
                <a:spcPct val="90000"/>
              </a:lnSpc>
              <a:spcBef>
                <a:spcPct val="0"/>
              </a:spcBef>
              <a:spcAft>
                <a:spcPct val="15000"/>
              </a:spcAft>
              <a:buNone/>
            </a:pPr>
            <a:r>
              <a:rPr lang="it-IT" sz="1100" dirty="0">
                <a:solidFill>
                  <a:schemeClr val="tx1"/>
                </a:solidFill>
                <a:latin typeface="Lexend" charset="0"/>
              </a:rPr>
              <a:t>in ordine cronologico e/o di presentazione eventuali integrazioni: </a:t>
            </a:r>
          </a:p>
          <a:p>
            <a:pPr marL="358775" lvl="2" indent="-171450" defTabSz="533400">
              <a:lnSpc>
                <a:spcPct val="90000"/>
              </a:lnSpc>
              <a:spcBef>
                <a:spcPct val="0"/>
              </a:spcBef>
              <a:spcAft>
                <a:spcPct val="15000"/>
              </a:spcAft>
              <a:buFont typeface="Arial" panose="020B0604020202020204" pitchFamily="34" charset="0"/>
              <a:buChar char="•"/>
            </a:pPr>
            <a:r>
              <a:rPr lang="it-IT" sz="1100" dirty="0">
                <a:solidFill>
                  <a:schemeClr val="tx1"/>
                </a:solidFill>
                <a:latin typeface="Lexend" charset="0"/>
              </a:rPr>
              <a:t>calcolo del contributo presunto </a:t>
            </a:r>
          </a:p>
          <a:p>
            <a:pPr marL="358775" lvl="2" indent="-171450" defTabSz="533400">
              <a:lnSpc>
                <a:spcPct val="90000"/>
              </a:lnSpc>
              <a:spcBef>
                <a:spcPct val="0"/>
              </a:spcBef>
              <a:spcAft>
                <a:spcPct val="15000"/>
              </a:spcAft>
              <a:buFont typeface="Arial" panose="020B0604020202020204" pitchFamily="34" charset="0"/>
              <a:buChar char="•"/>
            </a:pPr>
            <a:r>
              <a:rPr lang="it-IT" sz="1100" dirty="0">
                <a:solidFill>
                  <a:schemeClr val="tx1"/>
                </a:solidFill>
                <a:latin typeface="Lexend" charset="0"/>
              </a:rPr>
              <a:t>domande ammesse a finanziamento </a:t>
            </a:r>
          </a:p>
          <a:p>
            <a:pPr marL="358775" lvl="2" indent="-171450" defTabSz="533400">
              <a:lnSpc>
                <a:spcPct val="90000"/>
              </a:lnSpc>
              <a:spcBef>
                <a:spcPct val="0"/>
              </a:spcBef>
              <a:spcAft>
                <a:spcPct val="15000"/>
              </a:spcAft>
              <a:buFont typeface="Arial" panose="020B0604020202020204" pitchFamily="34" charset="0"/>
              <a:buChar char="•"/>
            </a:pPr>
            <a:r>
              <a:rPr lang="it-IT" sz="1100" dirty="0">
                <a:solidFill>
                  <a:schemeClr val="tx1"/>
                </a:solidFill>
                <a:latin typeface="Lexend" charset="0"/>
              </a:rPr>
              <a:t>domande approvabili (ammissibili ma non finanziabili per carenza di risorse)</a:t>
            </a:r>
          </a:p>
          <a:p>
            <a:pPr marL="358775" lvl="2" indent="-171450" defTabSz="533400">
              <a:lnSpc>
                <a:spcPct val="90000"/>
              </a:lnSpc>
              <a:spcBef>
                <a:spcPct val="0"/>
              </a:spcBef>
              <a:spcAft>
                <a:spcPct val="15000"/>
              </a:spcAft>
              <a:buFont typeface="Arial" panose="020B0604020202020204" pitchFamily="34" charset="0"/>
              <a:buChar char="•"/>
            </a:pPr>
            <a:r>
              <a:rPr lang="it-IT" sz="1100" dirty="0">
                <a:solidFill>
                  <a:schemeClr val="tx1"/>
                </a:solidFill>
                <a:latin typeface="Lexend" charset="0"/>
              </a:rPr>
              <a:t>domande non ammissibili.</a:t>
            </a:r>
          </a:p>
          <a:p>
            <a:pPr marL="358775" lvl="1" indent="-171450" defTabSz="533400">
              <a:lnSpc>
                <a:spcPct val="90000"/>
              </a:lnSpc>
              <a:spcBef>
                <a:spcPct val="0"/>
              </a:spcBef>
              <a:spcAft>
                <a:spcPct val="15000"/>
              </a:spcAft>
            </a:pPr>
            <a:endParaRPr lang="it-IT" sz="1100" b="1" dirty="0">
              <a:solidFill>
                <a:schemeClr val="tx1"/>
              </a:solidFill>
              <a:latin typeface="Lexend" charset="0"/>
            </a:endParaRPr>
          </a:p>
        </p:txBody>
      </p:sp>
      <p:sp>
        <p:nvSpPr>
          <p:cNvPr id="5" name="Segnaposto testo 2"/>
          <p:cNvSpPr txBox="1">
            <a:spLocks/>
          </p:cNvSpPr>
          <p:nvPr/>
        </p:nvSpPr>
        <p:spPr>
          <a:xfrm>
            <a:off x="2514600" y="1246912"/>
            <a:ext cx="1470833" cy="3414617"/>
          </a:xfrm>
          <a:prstGeom prst="rect">
            <a:avLst/>
          </a:prstGeom>
          <a:solidFill>
            <a:schemeClr val="tx2"/>
          </a:solidFill>
          <a:ln>
            <a:noFill/>
          </a:ln>
        </p:spPr>
        <p:txBody>
          <a:bodyPr spcFirstLastPara="1" wrap="square" lIns="91425" tIns="91425" rIns="91425" bIns="91425" anchor="t" anchorCtr="0">
            <a:normAutofit/>
          </a:bodyPr>
          <a:lstStyle/>
          <a:p>
            <a:pPr defTabSz="600075">
              <a:lnSpc>
                <a:spcPct val="90000"/>
              </a:lnSpc>
              <a:spcBef>
                <a:spcPct val="0"/>
              </a:spcBef>
              <a:spcAft>
                <a:spcPct val="35000"/>
              </a:spcAft>
            </a:pPr>
            <a:r>
              <a:rPr lang="it-IT" sz="1300" b="1" dirty="0">
                <a:solidFill>
                  <a:schemeClr val="accent1"/>
                </a:solidFill>
                <a:latin typeface="Lexend" charset="0"/>
              </a:rPr>
              <a:t>Verifiche di legge </a:t>
            </a:r>
            <a:endParaRPr lang="it-IT" sz="1300" dirty="0">
              <a:solidFill>
                <a:schemeClr val="accent1"/>
              </a:solidFill>
              <a:latin typeface="Lexend" charset="0"/>
            </a:endParaRPr>
          </a:p>
          <a:p>
            <a:pPr defTabSz="600075">
              <a:lnSpc>
                <a:spcPct val="90000"/>
              </a:lnSpc>
              <a:spcBef>
                <a:spcPct val="0"/>
              </a:spcBef>
              <a:spcAft>
                <a:spcPct val="35000"/>
              </a:spcAft>
            </a:pPr>
            <a:endParaRPr lang="it-IT" sz="1200" dirty="0">
              <a:solidFill>
                <a:schemeClr val="tx1"/>
              </a:solidFill>
              <a:latin typeface="Lexend" charset="0"/>
            </a:endParaRPr>
          </a:p>
          <a:p>
            <a:pPr defTabSz="600075">
              <a:lnSpc>
                <a:spcPct val="90000"/>
              </a:lnSpc>
              <a:spcBef>
                <a:spcPct val="0"/>
              </a:spcBef>
              <a:spcAft>
                <a:spcPct val="35000"/>
              </a:spcAft>
            </a:pPr>
            <a:r>
              <a:rPr lang="it-IT" sz="1200" dirty="0">
                <a:solidFill>
                  <a:schemeClr val="tx1"/>
                </a:solidFill>
                <a:latin typeface="Lexend" charset="0"/>
              </a:rPr>
              <a:t>CUP </a:t>
            </a:r>
          </a:p>
          <a:p>
            <a:pPr defTabSz="600075">
              <a:lnSpc>
                <a:spcPct val="90000"/>
              </a:lnSpc>
              <a:spcBef>
                <a:spcPct val="0"/>
              </a:spcBef>
              <a:spcAft>
                <a:spcPct val="35000"/>
              </a:spcAft>
            </a:pPr>
            <a:endParaRPr lang="it-IT" sz="1200" dirty="0">
              <a:solidFill>
                <a:schemeClr val="tx1"/>
              </a:solidFill>
              <a:latin typeface="Lexend" charset="0"/>
            </a:endParaRPr>
          </a:p>
          <a:p>
            <a:pPr defTabSz="600075">
              <a:lnSpc>
                <a:spcPct val="90000"/>
              </a:lnSpc>
              <a:spcBef>
                <a:spcPct val="0"/>
              </a:spcBef>
              <a:spcAft>
                <a:spcPct val="35000"/>
              </a:spcAft>
            </a:pPr>
            <a:r>
              <a:rPr lang="it-IT" sz="1200" dirty="0">
                <a:solidFill>
                  <a:schemeClr val="tx1"/>
                </a:solidFill>
                <a:latin typeface="Lexend" charset="0"/>
              </a:rPr>
              <a:t>Registro Nazionale Aiuti (visura Degghendorf, cumulo aiuti, COR)</a:t>
            </a:r>
          </a:p>
        </p:txBody>
      </p:sp>
      <p:sp>
        <p:nvSpPr>
          <p:cNvPr id="7" name="Segnaposto testo 2"/>
          <p:cNvSpPr txBox="1">
            <a:spLocks/>
          </p:cNvSpPr>
          <p:nvPr/>
        </p:nvSpPr>
        <p:spPr>
          <a:xfrm>
            <a:off x="4287114" y="1246912"/>
            <a:ext cx="2494684" cy="3414617"/>
          </a:xfrm>
          <a:prstGeom prst="rect">
            <a:avLst/>
          </a:prstGeom>
          <a:solidFill>
            <a:schemeClr val="tx2"/>
          </a:solidFill>
          <a:ln>
            <a:noFill/>
          </a:ln>
        </p:spPr>
        <p:txBody>
          <a:bodyPr spcFirstLastPara="1" wrap="square" lIns="91425" tIns="91425" rIns="91425" bIns="91425" anchor="t" anchorCtr="0">
            <a:noAutofit/>
          </a:bodyPr>
          <a:lstStyle/>
          <a:p>
            <a:pPr defTabSz="600075">
              <a:lnSpc>
                <a:spcPct val="90000"/>
              </a:lnSpc>
              <a:spcBef>
                <a:spcPct val="0"/>
              </a:spcBef>
              <a:spcAft>
                <a:spcPct val="35000"/>
              </a:spcAft>
              <a:tabLst>
                <a:tab pos="0" algn="l"/>
              </a:tabLst>
            </a:pPr>
            <a:r>
              <a:rPr lang="it-IT" sz="1300" b="1" dirty="0">
                <a:solidFill>
                  <a:schemeClr val="accent1"/>
                </a:solidFill>
                <a:latin typeface="Lexend" charset="0"/>
              </a:rPr>
              <a:t>Determinazione dirigenziale ammissibilità del contributo presunto </a:t>
            </a:r>
            <a:endParaRPr lang="it-IT" sz="1100" dirty="0">
              <a:solidFill>
                <a:schemeClr val="tx1"/>
              </a:solidFill>
              <a:latin typeface="Lexend" charset="0"/>
            </a:endParaRPr>
          </a:p>
          <a:p>
            <a:pPr marL="171450" indent="-171450" defTabSz="600075">
              <a:lnSpc>
                <a:spcPct val="90000"/>
              </a:lnSpc>
              <a:spcBef>
                <a:spcPct val="0"/>
              </a:spcBef>
              <a:spcAft>
                <a:spcPct val="35000"/>
              </a:spcAft>
              <a:buFont typeface="Arial" panose="020B0604020202020204" pitchFamily="34" charset="0"/>
              <a:buChar char="•"/>
            </a:pPr>
            <a:r>
              <a:rPr lang="it-IT" sz="1150" dirty="0">
                <a:solidFill>
                  <a:schemeClr val="tx1"/>
                </a:solidFill>
                <a:latin typeface="Lexend" charset="0"/>
              </a:rPr>
              <a:t>Approvazione elenchi Dirigente del Servizio Politiche del lavoro, di norma entro </a:t>
            </a:r>
            <a:r>
              <a:rPr lang="it-IT" sz="1150" b="1" dirty="0">
                <a:solidFill>
                  <a:schemeClr val="tx1"/>
                </a:solidFill>
                <a:latin typeface="Lexend" charset="0"/>
              </a:rPr>
              <a:t>60 giorni </a:t>
            </a:r>
            <a:r>
              <a:rPr lang="it-IT" sz="1150" dirty="0">
                <a:solidFill>
                  <a:schemeClr val="tx1"/>
                </a:solidFill>
                <a:latin typeface="Lexend" charset="0"/>
              </a:rPr>
              <a:t>dall’avvio del procedimento di ogni singola finestra,  salvo che la complessità e/o la numerosità dei progetti presentati non richiedano tempi più lunghi</a:t>
            </a:r>
          </a:p>
          <a:p>
            <a:pPr marL="171450" indent="-171450" defTabSz="600075">
              <a:lnSpc>
                <a:spcPct val="90000"/>
              </a:lnSpc>
              <a:spcBef>
                <a:spcPct val="0"/>
              </a:spcBef>
              <a:spcAft>
                <a:spcPct val="35000"/>
              </a:spcAft>
              <a:buFont typeface="Arial" panose="020B0604020202020204" pitchFamily="34" charset="0"/>
              <a:buChar char="•"/>
            </a:pPr>
            <a:r>
              <a:rPr lang="it-IT" sz="1150" b="1" dirty="0">
                <a:solidFill>
                  <a:schemeClr val="tx1"/>
                </a:solidFill>
                <a:latin typeface="Lexend" charset="0"/>
              </a:rPr>
              <a:t>comunicazione</a:t>
            </a:r>
            <a:r>
              <a:rPr lang="it-IT" sz="1150" dirty="0">
                <a:solidFill>
                  <a:schemeClr val="tx1"/>
                </a:solidFill>
                <a:latin typeface="Lexend" charset="0"/>
              </a:rPr>
              <a:t> all’impresa richiedente </a:t>
            </a:r>
          </a:p>
          <a:p>
            <a:pPr marL="171450" indent="-171450" defTabSz="600075">
              <a:lnSpc>
                <a:spcPct val="90000"/>
              </a:lnSpc>
              <a:spcBef>
                <a:spcPct val="0"/>
              </a:spcBef>
              <a:spcAft>
                <a:spcPct val="35000"/>
              </a:spcAft>
              <a:buFont typeface="Arial" panose="020B0604020202020204" pitchFamily="34" charset="0"/>
              <a:buChar char="•"/>
            </a:pPr>
            <a:r>
              <a:rPr lang="it-IT" sz="1150" dirty="0">
                <a:solidFill>
                  <a:schemeClr val="tx1"/>
                </a:solidFill>
                <a:latin typeface="Lexend" charset="0"/>
              </a:rPr>
              <a:t>nel caso di lavoratori  da assumere, invito a procedere con l’assunzione entro </a:t>
            </a:r>
            <a:r>
              <a:rPr lang="it-IT" sz="1150" b="1" dirty="0">
                <a:solidFill>
                  <a:schemeClr val="tx1"/>
                </a:solidFill>
                <a:latin typeface="Lexend" charset="0"/>
              </a:rPr>
              <a:t>30 giorni dalla comunicazione</a:t>
            </a:r>
            <a:endParaRPr lang="it-IT" sz="1150" dirty="0">
              <a:latin typeface="Lexend" charset="0"/>
              <a:ea typeface="Times New Roman" panose="02020603050405020304" pitchFamily="18" charset="0"/>
            </a:endParaRPr>
          </a:p>
        </p:txBody>
      </p:sp>
      <p:sp>
        <p:nvSpPr>
          <p:cNvPr id="8" name="Segnaposto testo 2"/>
          <p:cNvSpPr txBox="1">
            <a:spLocks/>
          </p:cNvSpPr>
          <p:nvPr/>
        </p:nvSpPr>
        <p:spPr>
          <a:xfrm>
            <a:off x="7114306" y="1267693"/>
            <a:ext cx="1639166" cy="3393837"/>
          </a:xfrm>
          <a:prstGeom prst="rect">
            <a:avLst/>
          </a:prstGeom>
          <a:solidFill>
            <a:schemeClr val="tx2"/>
          </a:solidFill>
          <a:ln>
            <a:noFill/>
          </a:ln>
        </p:spPr>
        <p:txBody>
          <a:bodyPr spcFirstLastPara="1" wrap="square" lIns="91425" tIns="91425" rIns="91425" bIns="91425" anchor="t" anchorCtr="0">
            <a:normAutofit/>
          </a:bodyPr>
          <a:lstStyle/>
          <a:p>
            <a:pPr lvl="1" indent="-304800" defTabSz="533400">
              <a:lnSpc>
                <a:spcPct val="90000"/>
              </a:lnSpc>
              <a:spcBef>
                <a:spcPct val="0"/>
              </a:spcBef>
              <a:spcAft>
                <a:spcPct val="15000"/>
              </a:spcAft>
              <a:buSzPts val="1200"/>
            </a:pPr>
            <a:r>
              <a:rPr lang="it-IT" sz="1300" b="1" dirty="0">
                <a:solidFill>
                  <a:schemeClr val="accent1"/>
                </a:solidFill>
                <a:latin typeface="Lexend" charset="0"/>
                <a:ea typeface="Lexend"/>
                <a:cs typeface="Lexend"/>
                <a:sym typeface="Lexend"/>
              </a:rPr>
              <a:t>Verifica avvenuta assunzione o trasformazione</a:t>
            </a:r>
          </a:p>
          <a:p>
            <a:pPr lvl="1" indent="-304800" defTabSz="533400">
              <a:lnSpc>
                <a:spcPct val="90000"/>
              </a:lnSpc>
              <a:spcBef>
                <a:spcPct val="0"/>
              </a:spcBef>
              <a:spcAft>
                <a:spcPct val="15000"/>
              </a:spcAft>
              <a:buSzPts val="1200"/>
            </a:pPr>
            <a:r>
              <a:rPr lang="it-IT" sz="1300" b="1" dirty="0">
                <a:solidFill>
                  <a:schemeClr val="accent1"/>
                </a:solidFill>
                <a:latin typeface="Lexend" charset="0"/>
                <a:ea typeface="Lexend"/>
                <a:cs typeface="Lexend"/>
                <a:sym typeface="Lexend"/>
              </a:rPr>
              <a:t>tramite SILER </a:t>
            </a:r>
          </a:p>
          <a:p>
            <a:pPr lvl="1" indent="-304800" defTabSz="533400">
              <a:lnSpc>
                <a:spcPct val="90000"/>
              </a:lnSpc>
              <a:spcBef>
                <a:spcPct val="0"/>
              </a:spcBef>
              <a:spcAft>
                <a:spcPct val="15000"/>
              </a:spcAft>
              <a:buSzPts val="1200"/>
            </a:pPr>
            <a:endParaRPr lang="it-IT" sz="1200" dirty="0">
              <a:solidFill>
                <a:schemeClr val="tx1"/>
              </a:solidFill>
              <a:latin typeface="Lexend" charset="0"/>
              <a:ea typeface="Lexend"/>
              <a:cs typeface="Lexend"/>
              <a:sym typeface="Lexend"/>
            </a:endParaRPr>
          </a:p>
          <a:p>
            <a:pPr lvl="1" indent="-304800" defTabSz="533400">
              <a:lnSpc>
                <a:spcPct val="90000"/>
              </a:lnSpc>
              <a:spcBef>
                <a:spcPct val="0"/>
              </a:spcBef>
              <a:spcAft>
                <a:spcPct val="15000"/>
              </a:spcAft>
              <a:buSzPts val="1200"/>
            </a:pPr>
            <a:r>
              <a:rPr lang="it-IT" sz="1200" dirty="0">
                <a:solidFill>
                  <a:schemeClr val="tx1"/>
                </a:solidFill>
                <a:latin typeface="Lexend" charset="0"/>
                <a:ea typeface="Lexend"/>
                <a:cs typeface="Lexend"/>
                <a:sym typeface="Lexend"/>
              </a:rPr>
              <a:t>Acquisizione DURC </a:t>
            </a:r>
          </a:p>
          <a:p>
            <a:pPr lvl="1" indent="-304800" defTabSz="533400">
              <a:lnSpc>
                <a:spcPct val="90000"/>
              </a:lnSpc>
              <a:spcBef>
                <a:spcPct val="0"/>
              </a:spcBef>
              <a:spcAft>
                <a:spcPct val="15000"/>
              </a:spcAft>
              <a:buSzPts val="1200"/>
            </a:pPr>
            <a:endParaRPr lang="it-IT" sz="1200" dirty="0">
              <a:solidFill>
                <a:schemeClr val="tx1"/>
              </a:solidFill>
              <a:latin typeface="Lexend" charset="0"/>
              <a:ea typeface="Lexend"/>
              <a:cs typeface="Lexend"/>
              <a:sym typeface="Lexend"/>
            </a:endParaRPr>
          </a:p>
          <a:p>
            <a:pPr lvl="1" indent="-304800" defTabSz="533400">
              <a:lnSpc>
                <a:spcPct val="90000"/>
              </a:lnSpc>
              <a:spcBef>
                <a:spcPct val="0"/>
              </a:spcBef>
              <a:spcAft>
                <a:spcPct val="15000"/>
              </a:spcAft>
              <a:buSzPts val="1200"/>
            </a:pPr>
            <a:r>
              <a:rPr lang="it-IT" sz="1200" dirty="0">
                <a:solidFill>
                  <a:schemeClr val="tx1"/>
                </a:solidFill>
                <a:latin typeface="Lexend" charset="0"/>
                <a:ea typeface="Lexend"/>
                <a:cs typeface="Lexend"/>
                <a:sym typeface="Lexend"/>
              </a:rPr>
              <a:t>Contestualmente o successivamente verranno assunti i relativi</a:t>
            </a:r>
          </a:p>
          <a:p>
            <a:pPr lvl="1" indent="-304800" defTabSz="533400">
              <a:lnSpc>
                <a:spcPct val="90000"/>
              </a:lnSpc>
              <a:spcBef>
                <a:spcPct val="0"/>
              </a:spcBef>
              <a:spcAft>
                <a:spcPct val="15000"/>
              </a:spcAft>
              <a:buSzPts val="1200"/>
            </a:pPr>
            <a:r>
              <a:rPr lang="it-IT" sz="1200" dirty="0">
                <a:solidFill>
                  <a:schemeClr val="tx1"/>
                </a:solidFill>
                <a:latin typeface="Lexend" charset="0"/>
                <a:ea typeface="Lexend"/>
                <a:cs typeface="Lexend"/>
                <a:sym typeface="Lexend"/>
              </a:rPr>
              <a:t>impegni di spesa nei limiti delle risorse disponibili</a:t>
            </a:r>
          </a:p>
        </p:txBody>
      </p:sp>
      <p:sp>
        <p:nvSpPr>
          <p:cNvPr id="10" name="Triangolo rettangolo 9"/>
          <p:cNvSpPr/>
          <p:nvPr/>
        </p:nvSpPr>
        <p:spPr>
          <a:xfrm rot="13502869">
            <a:off x="2078776" y="1326250"/>
            <a:ext cx="304673" cy="30467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p>
        </p:txBody>
      </p:sp>
      <p:sp>
        <p:nvSpPr>
          <p:cNvPr id="11" name="Triangolo rettangolo 10"/>
          <p:cNvSpPr/>
          <p:nvPr/>
        </p:nvSpPr>
        <p:spPr>
          <a:xfrm rot="13502869">
            <a:off x="3877098" y="1326250"/>
            <a:ext cx="304673" cy="30467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p>
        </p:txBody>
      </p:sp>
      <p:sp>
        <p:nvSpPr>
          <p:cNvPr id="12" name="Triangolo rettangolo 11"/>
          <p:cNvSpPr/>
          <p:nvPr/>
        </p:nvSpPr>
        <p:spPr>
          <a:xfrm rot="13502869">
            <a:off x="6675711" y="1326250"/>
            <a:ext cx="304673" cy="30467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lementi multimediali online 1" title="Contributi per l’assunzione di persone con disabilità iscritte al Collocamento mirato">
            <a:hlinkClick r:id="" action="ppaction://media"/>
            <a:extLst>
              <a:ext uri="{FF2B5EF4-FFF2-40B4-BE49-F238E27FC236}">
                <a16:creationId xmlns:a16="http://schemas.microsoft.com/office/drawing/2014/main" id="{8F7371E6-9C70-44DD-854E-52641D1F4CCA}"/>
              </a:ext>
            </a:extLst>
          </p:cNvPr>
          <p:cNvPicPr>
            <a:picLocks noRot="1" noChangeAspect="1"/>
          </p:cNvPicPr>
          <p:nvPr>
            <a:videoFile r:link="rId1"/>
          </p:nvPr>
        </p:nvPicPr>
        <p:blipFill>
          <a:blip r:embed="rId3"/>
          <a:stretch>
            <a:fillRect/>
          </a:stretch>
        </p:blipFill>
        <p:spPr>
          <a:xfrm>
            <a:off x="929640" y="609600"/>
            <a:ext cx="7086600" cy="3731728"/>
          </a:xfrm>
          <a:prstGeom prst="rect">
            <a:avLst/>
          </a:prstGeom>
        </p:spPr>
      </p:pic>
    </p:spTree>
    <p:extLst>
      <p:ext uri="{BB962C8B-B14F-4D97-AF65-F5344CB8AC3E}">
        <p14:creationId xmlns:p14="http://schemas.microsoft.com/office/powerpoint/2010/main" val="1883516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AL TERMINE DEL PERIODO INCETIVATO </a:t>
            </a:r>
          </a:p>
        </p:txBody>
      </p:sp>
      <p:sp>
        <p:nvSpPr>
          <p:cNvPr id="3" name="Segnaposto testo 2"/>
          <p:cNvSpPr>
            <a:spLocks noGrp="1"/>
          </p:cNvSpPr>
          <p:nvPr>
            <p:ph type="body" idx="1"/>
          </p:nvPr>
        </p:nvSpPr>
        <p:spPr>
          <a:xfrm>
            <a:off x="311700" y="944880"/>
            <a:ext cx="8520600" cy="3623995"/>
          </a:xfrm>
        </p:spPr>
        <p:txBody>
          <a:bodyPr>
            <a:normAutofit fontScale="92500" lnSpcReduction="10000"/>
          </a:bodyPr>
          <a:lstStyle/>
          <a:p>
            <a:pPr marL="90488" indent="0" algn="just">
              <a:buNone/>
            </a:pPr>
            <a:r>
              <a:rPr lang="it-IT" sz="1400" dirty="0"/>
              <a:t>Per le richieste ritenute ammissibili e finanziabili, al termine dei periodi previsti (almeno 12 mesi in caso di assunzione di lavoratori disabili con riduzione della capacità lavorativa superiore al 79% oppure almeno 6 mesi in caso di assunzione di lavoratori con disabilità intellettiva e psichica con riduzione della capacità lavorativa superiore al 45%),</a:t>
            </a:r>
          </a:p>
          <a:p>
            <a:pPr marL="90488" indent="0" algn="just">
              <a:buNone/>
            </a:pPr>
            <a:endParaRPr lang="it-IT" sz="1400" dirty="0"/>
          </a:p>
          <a:p>
            <a:pPr marL="90488" indent="0" algn="ctr">
              <a:buNone/>
            </a:pPr>
            <a:r>
              <a:rPr lang="it-IT" b="1" dirty="0">
                <a:solidFill>
                  <a:schemeClr val="accent1"/>
                </a:solidFill>
              </a:rPr>
              <a:t>il datore di lavoro invia al Servizio Politiche del lavoro all’indirizzo: </a:t>
            </a:r>
            <a:r>
              <a:rPr lang="it-IT" b="1" dirty="0">
                <a:solidFill>
                  <a:schemeClr val="accent1"/>
                </a:solidFill>
                <a:hlinkClick r:id="rId2"/>
              </a:rPr>
              <a:t>arlavoro.servipl@postacert.Regione.Emilia-Romagna.it</a:t>
            </a:r>
            <a:r>
              <a:rPr lang="it-IT" b="1" dirty="0">
                <a:solidFill>
                  <a:schemeClr val="accent1"/>
                </a:solidFill>
              </a:rPr>
              <a:t> </a:t>
            </a:r>
          </a:p>
          <a:p>
            <a:pPr marL="90488" indent="0" algn="ctr">
              <a:buNone/>
            </a:pPr>
            <a:endParaRPr lang="it-IT" b="1" dirty="0"/>
          </a:p>
          <a:p>
            <a:pPr lvl="1" algn="just">
              <a:buFont typeface="Wingdings" panose="05000000000000000000" pitchFamily="2" charset="2"/>
              <a:buChar char="§"/>
            </a:pPr>
            <a:r>
              <a:rPr lang="it-IT" dirty="0"/>
              <a:t>la richiesta di erogazione del contributo indicando il </a:t>
            </a:r>
            <a:r>
              <a:rPr lang="it-IT" b="1" dirty="0"/>
              <a:t>costo salariale effettivamente sostenuto </a:t>
            </a:r>
            <a:r>
              <a:rPr lang="it-IT" dirty="0"/>
              <a:t>(Modulo n. 1 Rend - Dichiarazione termine e richiesta pagamento del contributo);</a:t>
            </a:r>
          </a:p>
          <a:p>
            <a:pPr marL="596900" lvl="1" indent="0" algn="just">
              <a:buNone/>
            </a:pPr>
            <a:endParaRPr lang="it-IT" dirty="0"/>
          </a:p>
          <a:p>
            <a:pPr marL="596900" lvl="1" indent="0" algn="just">
              <a:buNone/>
            </a:pPr>
            <a:r>
              <a:rPr lang="it-IT" dirty="0"/>
              <a:t>Esclusivamente nel caso sia variata la posizione fiscale e/o le coordinate bancarie rispetto a quanto già inviato al momento della presentazione della domanda di contributo:</a:t>
            </a:r>
          </a:p>
          <a:p>
            <a:pPr lvl="1" algn="just">
              <a:buFont typeface="Wingdings" panose="05000000000000000000" pitchFamily="2" charset="2"/>
              <a:buChar char="§"/>
            </a:pPr>
            <a:r>
              <a:rPr lang="it-IT" dirty="0"/>
              <a:t>la dichiarazione di </a:t>
            </a:r>
            <a:r>
              <a:rPr lang="it-IT" b="1" dirty="0"/>
              <a:t>assoggettabilità alle ritenute fiscali Irpef/Ires </a:t>
            </a:r>
            <a:r>
              <a:rPr lang="it-IT" dirty="0"/>
              <a:t>con le modalità di pagamento (Modulo n. 2)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ATTENZIONE </a:t>
            </a:r>
          </a:p>
        </p:txBody>
      </p:sp>
      <p:sp>
        <p:nvSpPr>
          <p:cNvPr id="3" name="Segnaposto testo 2"/>
          <p:cNvSpPr>
            <a:spLocks noGrp="1"/>
          </p:cNvSpPr>
          <p:nvPr>
            <p:ph type="body" idx="1"/>
          </p:nvPr>
        </p:nvSpPr>
        <p:spPr/>
        <p:txBody>
          <a:bodyPr>
            <a:normAutofit lnSpcReduction="10000"/>
          </a:bodyPr>
          <a:lstStyle/>
          <a:p>
            <a:pPr marL="90488" indent="0" algn="just">
              <a:buNone/>
            </a:pPr>
            <a:r>
              <a:rPr lang="it-IT" dirty="0"/>
              <a:t>Ai fini dell’erogazione del contributo verrà svolta anche la verifica sul </a:t>
            </a:r>
            <a:r>
              <a:rPr lang="it-IT" sz="1800" dirty="0">
                <a:solidFill>
                  <a:schemeClr val="tx1"/>
                </a:solidFill>
              </a:rPr>
              <a:t>permanere dei requisiti dichiarati nell’istanza iniziale. </a:t>
            </a:r>
            <a:r>
              <a:rPr lang="it-IT" dirty="0"/>
              <a:t>Tra questi rientra la regolarità contributiva (attraverso il </a:t>
            </a:r>
            <a:r>
              <a:rPr lang="it-IT" b="1" dirty="0">
                <a:solidFill>
                  <a:srgbClr val="00B050"/>
                </a:solidFill>
              </a:rPr>
              <a:t>DURC</a:t>
            </a:r>
            <a:r>
              <a:rPr lang="it-IT" dirty="0"/>
              <a:t>) e l’</a:t>
            </a:r>
            <a:r>
              <a:rPr lang="it-IT" sz="1800" b="1" dirty="0">
                <a:solidFill>
                  <a:srgbClr val="00B050"/>
                </a:solidFill>
              </a:rPr>
              <a:t>ottemperanza</a:t>
            </a:r>
            <a:r>
              <a:rPr lang="it-IT" sz="1800" dirty="0">
                <a:solidFill>
                  <a:schemeClr val="tx1"/>
                </a:solidFill>
              </a:rPr>
              <a:t> agli obblighi di assunzione previsti dalla Legge 68/99 per il quale si prenderà come riferimento l</a:t>
            </a:r>
            <a:r>
              <a:rPr lang="it-IT" dirty="0"/>
              <a:t>a data di invio della documentazione di rendicontazione (Modulo n. 1 </a:t>
            </a:r>
            <a:r>
              <a:rPr lang="it-IT" dirty="0" err="1"/>
              <a:t>Rend</a:t>
            </a:r>
            <a:r>
              <a:rPr lang="it-IT" dirty="0"/>
              <a:t>). </a:t>
            </a:r>
            <a:endParaRPr lang="it-IT" sz="1800" dirty="0">
              <a:solidFill>
                <a:schemeClr val="tx1"/>
              </a:solidFill>
            </a:endParaRPr>
          </a:p>
          <a:p>
            <a:pPr marL="90488" indent="0" algn="just">
              <a:buNone/>
            </a:pPr>
            <a:endParaRPr lang="it-IT" sz="1800" dirty="0">
              <a:solidFill>
                <a:schemeClr val="tx1"/>
              </a:solidFill>
            </a:endParaRPr>
          </a:p>
          <a:p>
            <a:pPr marL="90488" indent="0" algn="just">
              <a:buNone/>
            </a:pPr>
            <a:r>
              <a:rPr lang="it-IT" sz="1800" kern="0" dirty="0">
                <a:effectLst/>
                <a:latin typeface="Lexend" panose="020B0604020202020204" charset="0"/>
                <a:ea typeface="Arial" panose="020B0604020202020204" pitchFamily="34" charset="0"/>
              </a:rPr>
              <a:t>E’ pertanto </a:t>
            </a:r>
            <a:r>
              <a:rPr lang="it-IT" dirty="0">
                <a:latin typeface="Lexend" panose="020B0604020202020204" charset="0"/>
                <a:ea typeface="Arial" panose="020B0604020202020204" pitchFamily="34" charset="0"/>
              </a:rPr>
              <a:t>opportuno che i </a:t>
            </a:r>
            <a:r>
              <a:rPr lang="it-IT" sz="1800" kern="0" dirty="0">
                <a:effectLst/>
                <a:latin typeface="Lexend" panose="020B0604020202020204" charset="0"/>
                <a:ea typeface="Arial" panose="020B0604020202020204" pitchFamily="34" charset="0"/>
              </a:rPr>
              <a:t>beneficiari, </a:t>
            </a:r>
            <a:r>
              <a:rPr lang="it-IT" sz="1800" b="1" kern="0" dirty="0">
                <a:effectLst/>
                <a:latin typeface="Lexend" panose="020B0604020202020204" charset="0"/>
                <a:ea typeface="Arial" panose="020B0604020202020204" pitchFamily="34" charset="0"/>
              </a:rPr>
              <a:t>al termine del contratto di lavoro </a:t>
            </a:r>
            <a:r>
              <a:rPr lang="it-IT" sz="1800" kern="0" dirty="0">
                <a:effectLst/>
                <a:latin typeface="Lexend" panose="020B0604020202020204" charset="0"/>
                <a:ea typeface="Arial" panose="020B0604020202020204" pitchFamily="34" charset="0"/>
              </a:rPr>
              <a:t>oggetto del contributo,</a:t>
            </a:r>
            <a:r>
              <a:rPr lang="it-IT" sz="1800" b="1" kern="0" dirty="0">
                <a:effectLst/>
                <a:latin typeface="Lexend" panose="020B0604020202020204" charset="0"/>
                <a:ea typeface="Arial" panose="020B0604020202020204" pitchFamily="34" charset="0"/>
              </a:rPr>
              <a:t> </a:t>
            </a:r>
            <a:r>
              <a:rPr lang="it-IT" sz="1800" b="1" u="sng" kern="0" dirty="0">
                <a:effectLst/>
                <a:latin typeface="Lexend" panose="020B0604020202020204" charset="0"/>
                <a:ea typeface="Arial" panose="020B0604020202020204" pitchFamily="34" charset="0"/>
              </a:rPr>
              <a:t>prendano contatto diretto con l’Ufficio </a:t>
            </a:r>
            <a:r>
              <a:rPr lang="it-IT" b="1" u="sng" dirty="0">
                <a:latin typeface="Lexend" panose="020B0604020202020204" charset="0"/>
                <a:ea typeface="Arial" panose="020B0604020202020204" pitchFamily="34" charset="0"/>
              </a:rPr>
              <a:t>per il</a:t>
            </a:r>
            <a:r>
              <a:rPr lang="it-IT" sz="1800" b="1" u="sng" kern="0" dirty="0">
                <a:effectLst/>
                <a:latin typeface="Lexend" panose="020B0604020202020204" charset="0"/>
                <a:ea typeface="Arial" panose="020B0604020202020204" pitchFamily="34" charset="0"/>
              </a:rPr>
              <a:t> Collocamento Mirato territoriale competente</a:t>
            </a:r>
            <a:r>
              <a:rPr lang="it-IT" sz="1800" kern="0" dirty="0">
                <a:effectLst/>
                <a:latin typeface="Lexend" panose="020B0604020202020204" charset="0"/>
                <a:ea typeface="Arial" panose="020B0604020202020204" pitchFamily="34" charset="0"/>
              </a:rPr>
              <a:t> per le eventuali verifiche preliminari.</a:t>
            </a:r>
            <a:endParaRPr lang="it-IT" sz="1800" dirty="0">
              <a:solidFill>
                <a:schemeClr val="tx1"/>
              </a:solidFill>
              <a:latin typeface="Lexend" panose="020B0604020202020204" charset="0"/>
            </a:endParaRPr>
          </a:p>
          <a:p>
            <a:pPr marL="90488" indent="0">
              <a:buNone/>
            </a:pPr>
            <a:endParaRPr lang="it-IT" dirty="0">
              <a:solidFill>
                <a:schemeClr val="tx1"/>
              </a:solidFill>
            </a:endParaRPr>
          </a:p>
        </p:txBody>
      </p:sp>
    </p:spTree>
    <p:extLst>
      <p:ext uri="{BB962C8B-B14F-4D97-AF65-F5344CB8AC3E}">
        <p14:creationId xmlns:p14="http://schemas.microsoft.com/office/powerpoint/2010/main" val="2170437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IN CASO </a:t>
            </a:r>
            <a:r>
              <a:rPr lang="it-IT" dirty="0" err="1"/>
              <a:t>DI</a:t>
            </a:r>
            <a:r>
              <a:rPr lang="it-IT" dirty="0"/>
              <a:t> TRASFORMAZIONE</a:t>
            </a:r>
          </a:p>
        </p:txBody>
      </p:sp>
      <p:sp>
        <p:nvSpPr>
          <p:cNvPr id="3" name="Segnaposto testo 2"/>
          <p:cNvSpPr>
            <a:spLocks noGrp="1"/>
          </p:cNvSpPr>
          <p:nvPr>
            <p:ph type="body" idx="1"/>
          </p:nvPr>
        </p:nvSpPr>
        <p:spPr/>
        <p:txBody>
          <a:bodyPr>
            <a:normAutofit lnSpcReduction="10000"/>
          </a:bodyPr>
          <a:lstStyle/>
          <a:p>
            <a:pPr marL="90488" indent="0">
              <a:buNone/>
            </a:pPr>
            <a:r>
              <a:rPr lang="it-IT" b="1" dirty="0">
                <a:solidFill>
                  <a:schemeClr val="accent1"/>
                </a:solidFill>
              </a:rPr>
              <a:t>Il datore di lavoro invia al Servizio Politiche del lavoro all’indirizzo: </a:t>
            </a:r>
            <a:r>
              <a:rPr lang="it-IT" b="1" dirty="0">
                <a:solidFill>
                  <a:schemeClr val="accent1"/>
                </a:solidFill>
                <a:hlinkClick r:id="rId2"/>
              </a:rPr>
              <a:t>arlavoro.servipl@postacert.Regione.Emilia-Romagna.it</a:t>
            </a:r>
            <a:r>
              <a:rPr lang="it-IT" b="1" dirty="0">
                <a:solidFill>
                  <a:schemeClr val="accent1"/>
                </a:solidFill>
              </a:rPr>
              <a:t> </a:t>
            </a:r>
          </a:p>
          <a:p>
            <a:pPr marL="90488" indent="0">
              <a:buNone/>
            </a:pPr>
            <a:r>
              <a:rPr lang="it-IT" dirty="0"/>
              <a:t> </a:t>
            </a:r>
          </a:p>
          <a:p>
            <a:pPr marL="360363" indent="-269875"/>
            <a:r>
              <a:rPr lang="it-IT" dirty="0"/>
              <a:t>la richiesta di </a:t>
            </a:r>
            <a:r>
              <a:rPr lang="it-IT" b="1" dirty="0"/>
              <a:t>ulteriore incentivo a seguito di trasformazione </a:t>
            </a:r>
            <a:r>
              <a:rPr lang="it-IT" dirty="0"/>
              <a:t>del rapporto di lavoro da tempo determinato </a:t>
            </a:r>
            <a:r>
              <a:rPr lang="it-IT" b="1" dirty="0"/>
              <a:t>a tempo indeterminato </a:t>
            </a:r>
            <a:r>
              <a:rPr lang="it-IT" dirty="0"/>
              <a:t>di persona con disabilità (Modulo n. 1 </a:t>
            </a:r>
            <a:r>
              <a:rPr lang="it-IT" dirty="0" err="1"/>
              <a:t>trasf</a:t>
            </a:r>
            <a:r>
              <a:rPr lang="it-IT" dirty="0"/>
              <a:t>);</a:t>
            </a:r>
          </a:p>
          <a:p>
            <a:pPr marL="360363" indent="-269875">
              <a:buNone/>
            </a:pPr>
            <a:endParaRPr lang="it-IT" dirty="0"/>
          </a:p>
          <a:p>
            <a:pPr marL="360363" indent="-269875"/>
            <a:r>
              <a:rPr lang="it-IT" dirty="0"/>
              <a:t>se non già prodotto in sede di rendicontazione degli avvisi precedenti e se ci sono state ulteriori variazioni: </a:t>
            </a:r>
          </a:p>
          <a:p>
            <a:pPr lvl="1" algn="just">
              <a:buFont typeface="Wingdings" panose="05000000000000000000" pitchFamily="2" charset="2"/>
              <a:buChar char="§"/>
            </a:pPr>
            <a:r>
              <a:rPr lang="it-IT" dirty="0"/>
              <a:t>la dichiarazione di </a:t>
            </a:r>
            <a:r>
              <a:rPr lang="it-IT" b="1" dirty="0"/>
              <a:t>assoggettabilità alle ritenute fiscali Irpef/Ires </a:t>
            </a:r>
            <a:r>
              <a:rPr lang="it-IT" dirty="0"/>
              <a:t>con le modalità di pagamento (Modulo n. 2)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L’EROGAZIONE DEL CONTRIBUTO</a:t>
            </a:r>
          </a:p>
        </p:txBody>
      </p:sp>
      <p:sp>
        <p:nvSpPr>
          <p:cNvPr id="3" name="Segnaposto testo 2"/>
          <p:cNvSpPr>
            <a:spLocks noGrp="1"/>
          </p:cNvSpPr>
          <p:nvPr>
            <p:ph type="body" idx="1"/>
          </p:nvPr>
        </p:nvSpPr>
        <p:spPr>
          <a:xfrm>
            <a:off x="311700" y="1152474"/>
            <a:ext cx="8520600" cy="3546001"/>
          </a:xfrm>
        </p:spPr>
        <p:txBody>
          <a:bodyPr>
            <a:normAutofit fontScale="25000" lnSpcReduction="20000"/>
          </a:bodyPr>
          <a:lstStyle/>
          <a:p>
            <a:pPr marL="90488" indent="0">
              <a:buNone/>
            </a:pPr>
            <a:r>
              <a:rPr lang="it-IT" sz="4300" b="1" dirty="0">
                <a:solidFill>
                  <a:schemeClr val="accent1"/>
                </a:solidFill>
              </a:rPr>
              <a:t>L’U.O. Inclusione e lavoro:</a:t>
            </a:r>
          </a:p>
          <a:p>
            <a:pPr marL="90488" indent="0">
              <a:buNone/>
            </a:pPr>
            <a:endParaRPr lang="it-IT" b="1" dirty="0">
              <a:solidFill>
                <a:schemeClr val="accent1"/>
              </a:solidFill>
            </a:endParaRPr>
          </a:p>
          <a:p>
            <a:pPr marL="269875" indent="-179388">
              <a:lnSpc>
                <a:spcPct val="170000"/>
              </a:lnSpc>
              <a:buSzPct val="80000"/>
            </a:pPr>
            <a:r>
              <a:rPr lang="it-IT" sz="4000" dirty="0">
                <a:solidFill>
                  <a:schemeClr val="tx1"/>
                </a:solidFill>
              </a:rPr>
              <a:t>verifica l’effettiva permanenza del rapporto di lavoro, tramite SILER, nei termini previsti;  </a:t>
            </a:r>
          </a:p>
          <a:p>
            <a:pPr marL="269875" indent="-179388">
              <a:lnSpc>
                <a:spcPct val="170000"/>
              </a:lnSpc>
              <a:buSzPct val="80000"/>
            </a:pPr>
            <a:r>
              <a:rPr lang="it-IT" sz="4000" dirty="0">
                <a:solidFill>
                  <a:schemeClr val="tx1"/>
                </a:solidFill>
              </a:rPr>
              <a:t>verifica, tramite SILER, che il rapporto di lavoro non si sia risolto anticipatamente rispetto ai termini previsti per ragioni diverse da dimissioni volontarie, licenziamento per giusta causa o giustificato motivo soggettivo;  </a:t>
            </a:r>
          </a:p>
          <a:p>
            <a:pPr marL="269875" indent="-179388">
              <a:lnSpc>
                <a:spcPct val="170000"/>
              </a:lnSpc>
              <a:buSzPct val="80000"/>
            </a:pPr>
            <a:r>
              <a:rPr lang="it-IT" sz="4000" dirty="0">
                <a:solidFill>
                  <a:schemeClr val="tx1"/>
                </a:solidFill>
              </a:rPr>
              <a:t>confronta il costo salariale presunto con quello effettivamente sostenuto;  </a:t>
            </a:r>
          </a:p>
          <a:p>
            <a:pPr marL="269875" indent="-179388">
              <a:lnSpc>
                <a:spcPct val="170000"/>
              </a:lnSpc>
              <a:buSzPct val="80000"/>
            </a:pPr>
            <a:r>
              <a:rPr lang="it-IT" sz="4000" dirty="0">
                <a:solidFill>
                  <a:schemeClr val="tx1"/>
                </a:solidFill>
              </a:rPr>
              <a:t>verifica le eventuali modificazioni dell’orario di lavoro in costanza di contratto; </a:t>
            </a:r>
          </a:p>
          <a:p>
            <a:pPr marL="269875" indent="-179388">
              <a:lnSpc>
                <a:spcPct val="170000"/>
              </a:lnSpc>
              <a:buSzPct val="80000"/>
            </a:pPr>
            <a:r>
              <a:rPr lang="it-IT" sz="4000" dirty="0">
                <a:solidFill>
                  <a:schemeClr val="tx1"/>
                </a:solidFill>
              </a:rPr>
              <a:t>adegua e riparametra, ove necessario il contributo spettante; </a:t>
            </a:r>
          </a:p>
          <a:p>
            <a:pPr marL="269875" indent="-179388">
              <a:lnSpc>
                <a:spcPct val="170000"/>
              </a:lnSpc>
              <a:buSzPct val="80000"/>
            </a:pPr>
            <a:r>
              <a:rPr lang="it-IT" sz="4000" dirty="0">
                <a:solidFill>
                  <a:schemeClr val="tx1"/>
                </a:solidFill>
              </a:rPr>
              <a:t>verifica il permanere dei requisiti del datore di lavoro con riguardo alla:</a:t>
            </a:r>
          </a:p>
          <a:p>
            <a:pPr marL="727075" lvl="1" indent="-179388">
              <a:lnSpc>
                <a:spcPct val="170000"/>
              </a:lnSpc>
              <a:buSzPct val="80000"/>
            </a:pPr>
            <a:r>
              <a:rPr lang="it-IT" sz="4000" dirty="0">
                <a:solidFill>
                  <a:schemeClr val="tx1"/>
                </a:solidFill>
              </a:rPr>
              <a:t>regolarità contributiva dell'impresa (DURC);</a:t>
            </a:r>
          </a:p>
          <a:p>
            <a:pPr marL="727075" lvl="1" indent="-179388">
              <a:lnSpc>
                <a:spcPct val="170000"/>
              </a:lnSpc>
              <a:buSzPct val="80000"/>
            </a:pPr>
            <a:r>
              <a:rPr lang="it-IT" sz="4000" dirty="0">
                <a:solidFill>
                  <a:schemeClr val="tx1"/>
                </a:solidFill>
              </a:rPr>
              <a:t>situazione dell’impresa, attraverso la visura camerale; </a:t>
            </a:r>
          </a:p>
          <a:p>
            <a:pPr marL="727075" lvl="1" indent="-179388">
              <a:lnSpc>
                <a:spcPct val="170000"/>
              </a:lnSpc>
              <a:buSzPct val="80000"/>
            </a:pPr>
            <a:r>
              <a:rPr lang="it-IT" sz="4000" dirty="0">
                <a:solidFill>
                  <a:schemeClr val="tx1"/>
                </a:solidFill>
              </a:rPr>
              <a:t>regolarità della situazione debitoria nei confronti dell’Agenzia delle Entrate-Riscossione; </a:t>
            </a:r>
          </a:p>
          <a:p>
            <a:pPr marL="727075" lvl="1" indent="-179388">
              <a:lnSpc>
                <a:spcPct val="170000"/>
              </a:lnSpc>
              <a:buSzPct val="80000"/>
            </a:pPr>
            <a:r>
              <a:rPr lang="it-IT" sz="4000" dirty="0">
                <a:solidFill>
                  <a:schemeClr val="tx1"/>
                </a:solidFill>
              </a:rPr>
              <a:t>visura “Deggendorf” sul portale Registro Nazionale Aiuti di Stato e acquisizione COVAR;</a:t>
            </a:r>
          </a:p>
          <a:p>
            <a:pPr marL="727075" lvl="1" indent="-179388">
              <a:lnSpc>
                <a:spcPct val="170000"/>
              </a:lnSpc>
              <a:buSzPct val="80000"/>
            </a:pPr>
            <a:r>
              <a:rPr lang="it-IT" sz="4000" dirty="0">
                <a:solidFill>
                  <a:schemeClr val="tx1"/>
                </a:solidFill>
              </a:rPr>
              <a:t>Ottemperanza agli obblighi di assunzione L.68/99, se datore obbligato, tramite gli Uffici per il Collocamento mirato; </a:t>
            </a:r>
          </a:p>
          <a:p>
            <a:pPr marL="269875" indent="-179388">
              <a:lnSpc>
                <a:spcPct val="170000"/>
              </a:lnSpc>
              <a:buSzPct val="80000"/>
            </a:pPr>
            <a:r>
              <a:rPr lang="it-IT" sz="4000" dirty="0">
                <a:solidFill>
                  <a:schemeClr val="tx1"/>
                </a:solidFill>
              </a:rPr>
              <a:t>provvede alla predisposizione degli atti di liquidazione del contributo previsto che avverrà sul conto corrente indicato dal beneficiario di norma entro 90 giorni dalla richiesta di erogazione del contributo da parte del datore di lavoro.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1800" dirty="0"/>
              <a:t>OBBLIGHI DEI DATORI </a:t>
            </a:r>
            <a:r>
              <a:rPr lang="it-IT" sz="1800" dirty="0" err="1"/>
              <a:t>DI</a:t>
            </a:r>
            <a:r>
              <a:rPr lang="it-IT" sz="1800" dirty="0"/>
              <a:t> LAVORO BENEFICIARI DEI CONTRIBUTI </a:t>
            </a:r>
          </a:p>
        </p:txBody>
      </p:sp>
      <p:sp>
        <p:nvSpPr>
          <p:cNvPr id="3" name="Segnaposto testo 2"/>
          <p:cNvSpPr>
            <a:spLocks noGrp="1"/>
          </p:cNvSpPr>
          <p:nvPr>
            <p:ph type="body" idx="1"/>
          </p:nvPr>
        </p:nvSpPr>
        <p:spPr>
          <a:xfrm>
            <a:off x="325555" y="951583"/>
            <a:ext cx="8520600" cy="2948471"/>
          </a:xfrm>
        </p:spPr>
        <p:txBody>
          <a:bodyPr>
            <a:noAutofit/>
          </a:bodyPr>
          <a:lstStyle/>
          <a:p>
            <a:pPr marL="179388" indent="-179388">
              <a:tabLst>
                <a:tab pos="179388" algn="l"/>
              </a:tabLst>
            </a:pPr>
            <a:r>
              <a:rPr lang="it-IT" sz="1350" dirty="0"/>
              <a:t>fornire le informazioni e la documentazione richiesti dal presente Avviso;</a:t>
            </a:r>
          </a:p>
          <a:p>
            <a:pPr marL="179388" indent="-179388">
              <a:tabLst>
                <a:tab pos="179388" algn="l"/>
              </a:tabLst>
            </a:pPr>
            <a:r>
              <a:rPr lang="it-IT" sz="1350" dirty="0"/>
              <a:t>segnalare tempestivamente ogni mutamento del rapporto di lavoro (modifica orario di lavoro, licenziamento, dimissioni spontanee, ecc.) cui si riferisce il contributo, fino ai termini previsti dal presente Avviso (12 mesi dalla assunzione per i lavoratori disabili con riduzione della capacità lavorativa superiore al 79 %, ecc.; 6 mesi dalla assunzione per i lavoratori con disabilità intellettiva e psichica con  riduzione della capacità lavorativa superiore al 45%) anche per effetto di proroga;</a:t>
            </a:r>
          </a:p>
          <a:p>
            <a:pPr marL="179388" indent="-179388">
              <a:tabLst>
                <a:tab pos="179388" algn="l"/>
              </a:tabLst>
            </a:pPr>
            <a:r>
              <a:rPr lang="it-IT" sz="1350" dirty="0"/>
              <a:t>essere in regola rispetto alla normativa in materia di sicurezza sul lavoro, alle disposizioni in materia di assicurazione sociale e previdenziale e quindi in regola con i versamenti contributivi; </a:t>
            </a:r>
          </a:p>
          <a:p>
            <a:pPr marL="179388" indent="-179388">
              <a:tabLst>
                <a:tab pos="179388" algn="l"/>
              </a:tabLst>
            </a:pPr>
            <a:r>
              <a:rPr lang="it-IT" sz="1350" dirty="0"/>
              <a:t>conservare gli originali dei documenti riguardanti l’assunzione e il permanere in servizio del lavoratore per dieci anni dalla data del pagamento del contributo da parte della Regione, per facilitare gli accertamenti e le verifiche da parte della Regione o degli altri organi regionali, nazionali o comunitari legittimati a svolgere attività di controllo.</a:t>
            </a:r>
          </a:p>
        </p:txBody>
      </p:sp>
      <p:sp>
        <p:nvSpPr>
          <p:cNvPr id="4" name="Rettangolo 3"/>
          <p:cNvSpPr/>
          <p:nvPr/>
        </p:nvSpPr>
        <p:spPr>
          <a:xfrm>
            <a:off x="426027" y="3994249"/>
            <a:ext cx="8319655" cy="646331"/>
          </a:xfrm>
          <a:prstGeom prst="rect">
            <a:avLst/>
          </a:prstGeom>
          <a:solidFill>
            <a:schemeClr val="tx2"/>
          </a:solidFill>
        </p:spPr>
        <p:txBody>
          <a:bodyPr wrap="square">
            <a:spAutoFit/>
          </a:bodyPr>
          <a:lstStyle/>
          <a:p>
            <a:pPr>
              <a:buNone/>
            </a:pPr>
            <a:r>
              <a:rPr lang="it-IT" sz="1200" b="1" dirty="0">
                <a:solidFill>
                  <a:schemeClr val="accent1"/>
                </a:solidFill>
                <a:latin typeface="Lexend" charset="0"/>
              </a:rPr>
              <a:t>IN CASO DI TRASFORMAZIONE </a:t>
            </a:r>
            <a:r>
              <a:rPr lang="it-IT" sz="1200" dirty="0">
                <a:latin typeface="Lexend" charset="0"/>
              </a:rPr>
              <a:t>mantenere attivo il rapporto di lavoro trasformato a Tempo indeterminato  almeno 12 mesi dalla data di trasformazione, salvo risoluzione del rapporto di lavoro a seguito di: licenziamento per giusta causa o giustificato motivo soggettivo, dimissioni volontarie (non per giusta causa).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1700" y="201185"/>
            <a:ext cx="8520600" cy="572700"/>
          </a:xfrm>
        </p:spPr>
        <p:txBody>
          <a:bodyPr>
            <a:noAutofit/>
          </a:bodyPr>
          <a:lstStyle/>
          <a:p>
            <a:r>
              <a:rPr lang="it-IT" sz="2000" dirty="0"/>
              <a:t>I CONTRIBUTI POSSONO DECADERE qualora:</a:t>
            </a:r>
          </a:p>
        </p:txBody>
      </p:sp>
      <p:sp>
        <p:nvSpPr>
          <p:cNvPr id="3" name="Segnaposto testo 2"/>
          <p:cNvSpPr>
            <a:spLocks noGrp="1"/>
          </p:cNvSpPr>
          <p:nvPr>
            <p:ph type="body" idx="1"/>
          </p:nvPr>
        </p:nvSpPr>
        <p:spPr>
          <a:xfrm>
            <a:off x="386515" y="654404"/>
            <a:ext cx="8520600" cy="4138576"/>
          </a:xfrm>
        </p:spPr>
        <p:txBody>
          <a:bodyPr>
            <a:noAutofit/>
          </a:bodyPr>
          <a:lstStyle/>
          <a:p>
            <a:pPr marL="179388" indent="-179388">
              <a:tabLst>
                <a:tab pos="179388" algn="l"/>
              </a:tabLst>
            </a:pPr>
            <a:r>
              <a:rPr lang="it-IT" sz="1400" dirty="0"/>
              <a:t>i controlli previsti dal bando diano esito negativo;</a:t>
            </a:r>
          </a:p>
          <a:p>
            <a:pPr marL="179388" indent="-179388">
              <a:tabLst>
                <a:tab pos="179388" algn="l"/>
              </a:tabLst>
            </a:pPr>
            <a:r>
              <a:rPr lang="it-IT" sz="1400" dirty="0"/>
              <a:t>non vengano fornite le informazioni richieste utili al rilevamento dell’assunzione;</a:t>
            </a:r>
          </a:p>
          <a:p>
            <a:pPr marL="179388" indent="-179388">
              <a:tabLst>
                <a:tab pos="179388" algn="l"/>
              </a:tabLst>
            </a:pPr>
            <a:r>
              <a:rPr lang="it-IT" sz="1400" dirty="0"/>
              <a:t>l’assunzione per la quale è stato concesso l’incentivo risulti difforme rispetto a quanto dichiarato nell’istanza di incentivo;</a:t>
            </a:r>
          </a:p>
          <a:p>
            <a:pPr marL="179388" indent="-179388">
              <a:tabLst>
                <a:tab pos="179388" algn="l"/>
              </a:tabLst>
            </a:pPr>
            <a:r>
              <a:rPr lang="it-IT" sz="1400" dirty="0"/>
              <a:t>l’assunzione per la quale è stato concesso l’incentivo sia stata realizzata fuori dal territorio della Regione Emilia-Romagna;</a:t>
            </a:r>
          </a:p>
          <a:p>
            <a:pPr marL="179388" indent="-179388">
              <a:tabLst>
                <a:tab pos="179388" algn="l"/>
              </a:tabLst>
            </a:pPr>
            <a:r>
              <a:rPr lang="it-IT" sz="1400" dirty="0"/>
              <a:t>non venga trasmessa la documentazione richiesta nei termini previsti dall’Avviso;</a:t>
            </a:r>
          </a:p>
          <a:p>
            <a:pPr marL="179388" indent="-179388">
              <a:tabLst>
                <a:tab pos="179388" algn="l"/>
              </a:tabLst>
            </a:pPr>
            <a:r>
              <a:rPr lang="it-IT" sz="1400" dirty="0"/>
              <a:t>il datore di lavoro, se obbligato, non sia ottemperante agli obblighi assunzionali dei lavoratori disabili sia al momento della presentazione della domanda che al momento della presentazione della documentazione di rendicontazione preliminare all’eventuale liquidazione ed erogazione del contributo;</a:t>
            </a:r>
          </a:p>
          <a:p>
            <a:pPr marL="179388" indent="-179388">
              <a:tabLst>
                <a:tab pos="179388" algn="l"/>
              </a:tabLst>
            </a:pPr>
            <a:r>
              <a:rPr lang="it-IT" sz="1400" dirty="0"/>
              <a:t>il lavoratore non risulti in forza al datore di lavoro richiedente al momento della presentazione della domanda (per i lavoratori già assunti) e per tutto il periodo di assunzione</a:t>
            </a:r>
          </a:p>
          <a:p>
            <a:pPr marL="114300" indent="0">
              <a:buNone/>
            </a:pPr>
            <a:r>
              <a:rPr lang="it-IT" sz="1400" dirty="0"/>
              <a:t> a tempo determinato previsto dal presente Avviso;</a:t>
            </a:r>
          </a:p>
        </p:txBody>
      </p:sp>
      <p:sp>
        <p:nvSpPr>
          <p:cNvPr id="4" name="Rettangolo 3"/>
          <p:cNvSpPr/>
          <p:nvPr/>
        </p:nvSpPr>
        <p:spPr>
          <a:xfrm>
            <a:off x="437830" y="4317459"/>
            <a:ext cx="8520600" cy="646331"/>
          </a:xfrm>
          <a:prstGeom prst="rect">
            <a:avLst/>
          </a:prstGeom>
          <a:solidFill>
            <a:schemeClr val="tx2"/>
          </a:solidFill>
        </p:spPr>
        <p:txBody>
          <a:bodyPr wrap="square">
            <a:spAutoFit/>
          </a:bodyPr>
          <a:lstStyle/>
          <a:p>
            <a:r>
              <a:rPr lang="it-IT" sz="1200" b="1" dirty="0">
                <a:solidFill>
                  <a:schemeClr val="accent1"/>
                </a:solidFill>
                <a:latin typeface="Lexend" charset="0"/>
              </a:rPr>
              <a:t>IN CASO DI TRASFORMAZIONE </a:t>
            </a:r>
            <a:r>
              <a:rPr lang="it-IT" sz="1200" dirty="0">
                <a:latin typeface="Lexend" charset="0"/>
              </a:rPr>
              <a:t>qualora il rapporto di lavoro oggetto del contributo venga risolto prima dello scadere dei previsti 12 mesi di durata minima, salvo i casi di licenziamento per giusta causa o giustificato motivo soggettivo, dimissioni volontarie (non per giusta causa)</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8" name="Titolo 7"/>
          <p:cNvSpPr>
            <a:spLocks noGrp="1"/>
          </p:cNvSpPr>
          <p:nvPr>
            <p:ph type="title"/>
          </p:nvPr>
        </p:nvSpPr>
        <p:spPr/>
        <p:txBody>
          <a:bodyPr/>
          <a:lstStyle/>
          <a:p>
            <a:r>
              <a:rPr lang="it-IT" dirty="0"/>
              <a:t>LA MODULISTICA</a:t>
            </a:r>
          </a:p>
        </p:txBody>
      </p:sp>
      <p:sp>
        <p:nvSpPr>
          <p:cNvPr id="9" name="Segnaposto testo 8"/>
          <p:cNvSpPr>
            <a:spLocks noGrp="1"/>
          </p:cNvSpPr>
          <p:nvPr>
            <p:ph type="body" idx="1"/>
          </p:nvPr>
        </p:nvSpPr>
        <p:spPr/>
        <p:txBody>
          <a:bodyPr anchor="ctr">
            <a:normAutofit/>
          </a:bodyPr>
          <a:lstStyle/>
          <a:p>
            <a:pPr marL="88900" indent="0">
              <a:buNone/>
            </a:pPr>
            <a:r>
              <a:rPr lang="it-IT" sz="1600" dirty="0"/>
              <a:t>La modulistica viene </a:t>
            </a:r>
            <a:r>
              <a:rPr lang="it-IT" sz="1600" b="1" dirty="0"/>
              <a:t>resa disponibile sulle </a:t>
            </a:r>
            <a:r>
              <a:rPr lang="it-IT" sz="1600" b="1" dirty="0">
                <a:hlinkClick r:id="rId3"/>
              </a:rPr>
              <a:t>pagine web dell’Agenzia regionale per il lavoro </a:t>
            </a:r>
            <a:r>
              <a:rPr lang="it-IT" sz="1600" b="1" dirty="0"/>
              <a:t>e aggiornata</a:t>
            </a:r>
            <a:r>
              <a:rPr lang="it-IT" sz="1600" dirty="0"/>
              <a:t>, per eventuali modifiche non sostanziali, senza necessità di procedere con atti formali ma solo attraverso la pubblicazione sul sito web istituzionale.</a:t>
            </a:r>
          </a:p>
        </p:txBody>
      </p:sp>
      <p:sp>
        <p:nvSpPr>
          <p:cNvPr id="10" name="Segnaposto testo 9"/>
          <p:cNvSpPr>
            <a:spLocks noGrp="1"/>
          </p:cNvSpPr>
          <p:nvPr>
            <p:ph type="body" idx="2"/>
          </p:nvPr>
        </p:nvSpPr>
        <p:spPr/>
        <p:txBody>
          <a:bodyPr anchor="ctr">
            <a:normAutofit/>
          </a:bodyPr>
          <a:lstStyle/>
          <a:p>
            <a:pPr>
              <a:buNone/>
            </a:pPr>
            <a:r>
              <a:rPr lang="it-IT" sz="1600" dirty="0"/>
              <a:t>Si compone di:</a:t>
            </a:r>
          </a:p>
          <a:p>
            <a:r>
              <a:rPr lang="it-IT" sz="1600" b="1" dirty="0">
                <a:solidFill>
                  <a:schemeClr val="accent1"/>
                </a:solidFill>
              </a:rPr>
              <a:t>MODULISTICA DA PRESENTARE UNITAMENTE ALL’ISTANZA </a:t>
            </a:r>
          </a:p>
          <a:p>
            <a:r>
              <a:rPr lang="it-IT" sz="1600" b="1" dirty="0">
                <a:solidFill>
                  <a:schemeClr val="accent1"/>
                </a:solidFill>
              </a:rPr>
              <a:t>MODULISTICA DA PRESENTARE AL TERMINE DEI PERIODI AMMESSI</a:t>
            </a:r>
          </a:p>
          <a:p>
            <a:r>
              <a:rPr lang="it-IT" sz="1600" b="1" dirty="0">
                <a:solidFill>
                  <a:schemeClr val="accent1"/>
                </a:solidFill>
              </a:rPr>
              <a:t>MODULISTICA DA PRESENTARE IN CASO DI TRASFORMAZIONE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8" name="Titolo 7"/>
          <p:cNvSpPr>
            <a:spLocks noGrp="1"/>
          </p:cNvSpPr>
          <p:nvPr>
            <p:ph type="title"/>
          </p:nvPr>
        </p:nvSpPr>
        <p:spPr/>
        <p:txBody>
          <a:bodyPr>
            <a:normAutofit fontScale="90000"/>
          </a:bodyPr>
          <a:lstStyle/>
          <a:p>
            <a:r>
              <a:rPr lang="it-IT" dirty="0"/>
              <a:t>CONTRIBUTO PER ASSUNZIONE A TEMPO DETERMINATO</a:t>
            </a:r>
          </a:p>
        </p:txBody>
      </p:sp>
      <p:sp>
        <p:nvSpPr>
          <p:cNvPr id="9" name="Segnaposto testo 8"/>
          <p:cNvSpPr>
            <a:spLocks noGrp="1"/>
          </p:cNvSpPr>
          <p:nvPr>
            <p:ph type="body" idx="1"/>
          </p:nvPr>
        </p:nvSpPr>
        <p:spPr>
          <a:xfrm>
            <a:off x="311700" y="1152475"/>
            <a:ext cx="4520700" cy="3416400"/>
          </a:xfrm>
        </p:spPr>
        <p:txBody>
          <a:bodyPr anchor="ctr">
            <a:normAutofit fontScale="85000" lnSpcReduction="20000"/>
          </a:bodyPr>
          <a:lstStyle/>
          <a:p>
            <a:pPr marL="88900" indent="0">
              <a:buNone/>
            </a:pPr>
            <a:r>
              <a:rPr lang="it-IT" sz="1500" b="1" dirty="0">
                <a:solidFill>
                  <a:schemeClr val="accent1"/>
                </a:solidFill>
              </a:rPr>
              <a:t>MODULISTICA E DOCUMENTAZIONE DA ALLEGARE ALLA DOMANDA </a:t>
            </a:r>
          </a:p>
          <a:p>
            <a:pPr marL="88900" indent="0">
              <a:buNone/>
            </a:pPr>
            <a:endParaRPr lang="it-IT" sz="1600" dirty="0"/>
          </a:p>
          <a:p>
            <a:pPr marL="88900" indent="0">
              <a:buNone/>
            </a:pPr>
            <a:r>
              <a:rPr lang="it-IT" sz="1500" b="1" dirty="0"/>
              <a:t>Modulo n. 1:</a:t>
            </a:r>
            <a:r>
              <a:rPr lang="it-IT" sz="1500" dirty="0"/>
              <a:t> richiesta di contributo per assunzioni lavoratori con </a:t>
            </a:r>
            <a:r>
              <a:rPr lang="it-IT" sz="1500"/>
              <a:t>disabilità nel </a:t>
            </a:r>
            <a:r>
              <a:rPr lang="it-IT" sz="1500" dirty="0"/>
              <a:t>quale viene indicato il </a:t>
            </a:r>
            <a:r>
              <a:rPr lang="it-IT" sz="1500" b="1" dirty="0">
                <a:solidFill>
                  <a:srgbClr val="00B050"/>
                </a:solidFill>
              </a:rPr>
              <a:t>costo salariale lordo PRESUNTO </a:t>
            </a:r>
            <a:r>
              <a:rPr lang="it-IT" sz="1500" dirty="0"/>
              <a:t>(il file deve essere allegato anche in formato PDF non scansionato)</a:t>
            </a:r>
          </a:p>
          <a:p>
            <a:pPr marL="88900" indent="0">
              <a:buNone/>
            </a:pPr>
            <a:r>
              <a:rPr lang="it-IT" sz="1500" dirty="0"/>
              <a:t>l documento di riconoscimento del firmatario se firma autografa</a:t>
            </a:r>
          </a:p>
          <a:p>
            <a:pPr marL="88900" indent="0">
              <a:buNone/>
            </a:pPr>
            <a:endParaRPr lang="it-IT" sz="1500" dirty="0"/>
          </a:p>
          <a:p>
            <a:pPr marL="88900" indent="0">
              <a:buNone/>
            </a:pPr>
            <a:r>
              <a:rPr lang="it-IT" sz="1500" b="1" dirty="0"/>
              <a:t>Modulo n. 2: </a:t>
            </a:r>
            <a:r>
              <a:rPr lang="it-IT" sz="1500" dirty="0"/>
              <a:t>dichiarazione di </a:t>
            </a:r>
            <a:r>
              <a:rPr lang="it-IT" sz="1500" b="1" dirty="0">
                <a:solidFill>
                  <a:srgbClr val="00B050"/>
                </a:solidFill>
              </a:rPr>
              <a:t>assoggettabilità alle ritenute fiscali Irpef/Ires</a:t>
            </a:r>
            <a:r>
              <a:rPr lang="it-IT" sz="1500" b="1" dirty="0"/>
              <a:t>,</a:t>
            </a:r>
            <a:r>
              <a:rPr lang="it-IT" sz="1500" dirty="0"/>
              <a:t> modalità di pagamento e conto corrente dedicato.</a:t>
            </a:r>
          </a:p>
          <a:p>
            <a:pPr marL="88900" indent="0">
              <a:buNone/>
            </a:pPr>
            <a:r>
              <a:rPr lang="it-IT" sz="1500" dirty="0"/>
              <a:t>(vale a dire: c/c utilizzato per ogni transizione relativa al progetto ai sensi dell’art. 3 della Legge n. 136/2010 e ss.mm)</a:t>
            </a:r>
          </a:p>
        </p:txBody>
      </p:sp>
      <p:sp>
        <p:nvSpPr>
          <p:cNvPr id="10" name="Segnaposto testo 9"/>
          <p:cNvSpPr>
            <a:spLocks noGrp="1"/>
          </p:cNvSpPr>
          <p:nvPr>
            <p:ph type="body" idx="2"/>
          </p:nvPr>
        </p:nvSpPr>
        <p:spPr>
          <a:xfrm>
            <a:off x="4832400" y="1152475"/>
            <a:ext cx="3999900" cy="3416400"/>
          </a:xfrm>
        </p:spPr>
        <p:txBody>
          <a:bodyPr anchor="ctr">
            <a:normAutofit fontScale="55000" lnSpcReduction="20000"/>
          </a:bodyPr>
          <a:lstStyle/>
          <a:p>
            <a:pPr marL="88900" indent="0">
              <a:lnSpc>
                <a:spcPct val="135000"/>
              </a:lnSpc>
              <a:buNone/>
            </a:pPr>
            <a:r>
              <a:rPr lang="it-IT" sz="2000" b="1" dirty="0">
                <a:solidFill>
                  <a:schemeClr val="accent1"/>
                </a:solidFill>
              </a:rPr>
              <a:t>MODULISTICA E DOCUMENTAZIONE DA PRESENTARE AL TERMINE DEI SEGUENTI PERIODI:</a:t>
            </a:r>
          </a:p>
          <a:p>
            <a:pPr>
              <a:buNone/>
            </a:pPr>
            <a:r>
              <a:rPr lang="it-IT" sz="2100" b="1" dirty="0"/>
              <a:t>12 mesi</a:t>
            </a:r>
            <a:r>
              <a:rPr lang="it-IT" sz="2100" dirty="0"/>
              <a:t>, se riferiti a lavoratori con riduzione della capacità lavorativa superiore al 79%;</a:t>
            </a:r>
          </a:p>
          <a:p>
            <a:pPr>
              <a:buNone/>
            </a:pPr>
            <a:r>
              <a:rPr lang="it-IT" sz="2100" b="1" dirty="0"/>
              <a:t>6 mesi</a:t>
            </a:r>
            <a:r>
              <a:rPr lang="it-IT" sz="2100" dirty="0"/>
              <a:t>, se riferiti a lavoratori con disabilità intellettiva o psichica con riduzione della capacità lavorativa superiore al 45%;</a:t>
            </a:r>
          </a:p>
          <a:p>
            <a:pPr>
              <a:buNone/>
            </a:pPr>
            <a:endParaRPr lang="it-IT" sz="2100" dirty="0"/>
          </a:p>
          <a:p>
            <a:pPr>
              <a:buNone/>
            </a:pPr>
            <a:r>
              <a:rPr lang="it-IT" sz="2100" b="1" dirty="0"/>
              <a:t>Modulo 1 Rend: </a:t>
            </a:r>
            <a:r>
              <a:rPr lang="it-IT" sz="2100" dirty="0"/>
              <a:t>Dichiarazione termine e richiesta pagamento del contributo;</a:t>
            </a:r>
          </a:p>
          <a:p>
            <a:pPr marL="0">
              <a:buNone/>
            </a:pPr>
            <a:r>
              <a:rPr lang="it-IT" sz="2100" dirty="0"/>
              <a:t>    Copia del documento di riconoscimento del</a:t>
            </a:r>
          </a:p>
          <a:p>
            <a:pPr marL="0">
              <a:buNone/>
            </a:pPr>
            <a:r>
              <a:rPr lang="it-IT" sz="2100" dirty="0"/>
              <a:t>           firmatario se firma autografa</a:t>
            </a:r>
          </a:p>
          <a:p>
            <a:pPr>
              <a:buNone/>
            </a:pPr>
            <a:endParaRPr lang="it-IT" sz="2100" dirty="0"/>
          </a:p>
          <a:p>
            <a:pPr>
              <a:buNone/>
            </a:pPr>
            <a:r>
              <a:rPr lang="it-IT" sz="1600" b="1" dirty="0"/>
              <a:t>(Modulo n. 2: </a:t>
            </a:r>
            <a:r>
              <a:rPr lang="it-IT" sz="1600" dirty="0"/>
              <a:t>Dichiarazione di assoggettabilità alle ritenute fiscali Irpef/Ires, modalità di pagamento e conto corrente dedicato;)</a:t>
            </a:r>
          </a:p>
          <a:p>
            <a:pPr marL="0">
              <a:buNone/>
            </a:pPr>
            <a:r>
              <a:rPr lang="it-IT" sz="1600" dirty="0"/>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8" name="Titolo 7"/>
          <p:cNvSpPr>
            <a:spLocks noGrp="1"/>
          </p:cNvSpPr>
          <p:nvPr>
            <p:ph type="title"/>
          </p:nvPr>
        </p:nvSpPr>
        <p:spPr/>
        <p:txBody>
          <a:bodyPr>
            <a:normAutofit fontScale="90000"/>
          </a:bodyPr>
          <a:lstStyle/>
          <a:p>
            <a:r>
              <a:rPr lang="it-IT" dirty="0"/>
              <a:t>INTEGRAZIONE DEL CONTRIBUTO PER TRASFORMAZIONE DEL RAPPORO </a:t>
            </a:r>
            <a:r>
              <a:rPr lang="it-IT" dirty="0" err="1"/>
              <a:t>DI</a:t>
            </a:r>
            <a:r>
              <a:rPr lang="it-IT" dirty="0"/>
              <a:t> LAVORO DA TEMPO DETERMINATO A TEMPO INDETERMINATO</a:t>
            </a:r>
          </a:p>
        </p:txBody>
      </p:sp>
      <p:sp>
        <p:nvSpPr>
          <p:cNvPr id="9" name="Segnaposto testo 8"/>
          <p:cNvSpPr>
            <a:spLocks noGrp="1"/>
          </p:cNvSpPr>
          <p:nvPr>
            <p:ph type="body" idx="1"/>
          </p:nvPr>
        </p:nvSpPr>
        <p:spPr>
          <a:xfrm>
            <a:off x="311700" y="1620981"/>
            <a:ext cx="8520600" cy="2947893"/>
          </a:xfrm>
        </p:spPr>
        <p:txBody>
          <a:bodyPr anchor="ctr">
            <a:normAutofit/>
          </a:bodyPr>
          <a:lstStyle/>
          <a:p>
            <a:pPr marL="88900" indent="0">
              <a:buNone/>
            </a:pPr>
            <a:r>
              <a:rPr lang="it-IT" sz="1500" b="1" dirty="0">
                <a:solidFill>
                  <a:schemeClr val="accent1"/>
                </a:solidFill>
                <a:hlinkClick r:id="rId3"/>
              </a:rPr>
              <a:t>MODULISTICA E DOCUMENTAZIONE DA ALLEGARE ALLA DOMANDA </a:t>
            </a:r>
            <a:endParaRPr lang="it-IT" sz="1500" b="1" dirty="0">
              <a:solidFill>
                <a:schemeClr val="accent1"/>
              </a:solidFill>
            </a:endParaRPr>
          </a:p>
          <a:p>
            <a:pPr marL="88900" indent="0">
              <a:buNone/>
            </a:pPr>
            <a:endParaRPr lang="it-IT" sz="1600" dirty="0"/>
          </a:p>
          <a:p>
            <a:pPr marL="90488" indent="-1588">
              <a:buNone/>
            </a:pPr>
            <a:r>
              <a:rPr lang="it-IT" sz="1600" b="1" dirty="0"/>
              <a:t>Modulo n. 1 </a:t>
            </a:r>
            <a:r>
              <a:rPr lang="it-IT" sz="1600" b="1" dirty="0" err="1"/>
              <a:t>trasf</a:t>
            </a:r>
            <a:r>
              <a:rPr lang="it-IT" sz="1600" dirty="0"/>
              <a:t> - Richiesta di ulteriore incentivo a seguito di trasformazione del rapporto di lavoro da tempo determinato a tempo indeterminato di persona con disabilità (il file deve essere allegato anche in formato PDF non scansionato)</a:t>
            </a:r>
          </a:p>
          <a:p>
            <a:pPr marL="269875" indent="-180975">
              <a:buNone/>
            </a:pPr>
            <a:endParaRPr lang="it-IT" sz="1600" dirty="0"/>
          </a:p>
          <a:p>
            <a:pPr marL="90488" indent="-1588">
              <a:buNone/>
            </a:pPr>
            <a:r>
              <a:rPr lang="it-IT" sz="1600" dirty="0"/>
              <a:t>Se non già prodotto in sede di rendicontazione degli avvisi precedenti e se ci sono state ulteriori variazioni: </a:t>
            </a:r>
          </a:p>
          <a:p>
            <a:pPr marL="727075" lvl="1" indent="-180975"/>
            <a:r>
              <a:rPr lang="it-IT" sz="1200" dirty="0"/>
              <a:t>Modulo n. 2: Dichiarazione di assoggettabilità alle ritenute fiscali Irpef/</a:t>
            </a:r>
            <a:r>
              <a:rPr lang="it-IT" sz="1200" dirty="0" err="1"/>
              <a:t>Ires</a:t>
            </a:r>
            <a:r>
              <a:rPr lang="it-IT" sz="1200" dirty="0"/>
              <a:t>, modalità di pagamento</a:t>
            </a:r>
          </a:p>
          <a:p>
            <a:pPr marL="727075" lvl="1" indent="-180975"/>
            <a:r>
              <a:rPr lang="it-IT" sz="1200" dirty="0"/>
              <a:t>Copia del documento di riconoscimento del firmatario se firma autografa</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1700" y="234234"/>
            <a:ext cx="4366436" cy="1031230"/>
          </a:xfrm>
        </p:spPr>
        <p:txBody>
          <a:bodyPr>
            <a:noAutofit/>
          </a:bodyPr>
          <a:lstStyle/>
          <a:p>
            <a:r>
              <a:rPr lang="it-IT" sz="2800" dirty="0"/>
              <a:t>DOVE TROVARE INFORMAZIONI</a:t>
            </a:r>
          </a:p>
        </p:txBody>
      </p:sp>
      <p:sp>
        <p:nvSpPr>
          <p:cNvPr id="4" name="Segnaposto testo 3"/>
          <p:cNvSpPr>
            <a:spLocks noGrp="1"/>
          </p:cNvSpPr>
          <p:nvPr>
            <p:ph type="body" idx="2"/>
          </p:nvPr>
        </p:nvSpPr>
        <p:spPr>
          <a:xfrm>
            <a:off x="4387488" y="2943"/>
            <a:ext cx="4366436" cy="4695531"/>
          </a:xfrm>
          <a:solidFill>
            <a:schemeClr val="tx2"/>
          </a:solidFill>
        </p:spPr>
        <p:txBody>
          <a:bodyPr>
            <a:noAutofit/>
          </a:bodyPr>
          <a:lstStyle/>
          <a:p>
            <a:pPr marL="88900" indent="0">
              <a:buNone/>
            </a:pPr>
            <a:endParaRPr lang="it-IT" sz="1800" b="1" dirty="0">
              <a:solidFill>
                <a:schemeClr val="accent1"/>
              </a:solidFill>
            </a:endParaRPr>
          </a:p>
          <a:p>
            <a:pPr marL="88900" indent="0">
              <a:buNone/>
            </a:pPr>
            <a:r>
              <a:rPr lang="it-IT" sz="1600" b="1" dirty="0">
                <a:solidFill>
                  <a:schemeClr val="accent1"/>
                </a:solidFill>
              </a:rPr>
              <a:t>AGENZIA REGIONALE PER IL LAVORO</a:t>
            </a:r>
          </a:p>
          <a:p>
            <a:pPr marL="88900" indent="0" algn="just">
              <a:buNone/>
            </a:pPr>
            <a:r>
              <a:rPr lang="it-IT" sz="1600" dirty="0">
                <a:solidFill>
                  <a:schemeClr val="tx1"/>
                </a:solidFill>
              </a:rPr>
              <a:t>Servizio Politiche del lavoro</a:t>
            </a:r>
          </a:p>
          <a:p>
            <a:pPr marL="88900" indent="0">
              <a:buNone/>
            </a:pPr>
            <a:endParaRPr lang="it-IT" sz="1600" dirty="0">
              <a:hlinkClick r:id="rId2"/>
            </a:endParaRPr>
          </a:p>
          <a:p>
            <a:pPr marL="88900" indent="0">
              <a:buNone/>
            </a:pPr>
            <a:r>
              <a:rPr lang="it-IT" sz="1600" dirty="0">
                <a:hlinkClick r:id="rId2"/>
              </a:rPr>
              <a:t>https://www.agenzialavoro.emr.it/normativa/bandi-e-avvisi/avvisi-e-bandi </a:t>
            </a:r>
            <a:endParaRPr lang="it-IT" sz="1600" dirty="0"/>
          </a:p>
          <a:p>
            <a:pPr marL="88900" indent="0">
              <a:buNone/>
            </a:pPr>
            <a:endParaRPr lang="it-IT" sz="1600" dirty="0"/>
          </a:p>
          <a:p>
            <a:pPr marL="88900" indent="0">
              <a:buNone/>
            </a:pPr>
            <a:r>
              <a:rPr lang="it-IT" sz="1600" dirty="0"/>
              <a:t>Per informazioni, dubbi, domande scrivere a:</a:t>
            </a:r>
          </a:p>
          <a:p>
            <a:pPr marL="88900" indent="0">
              <a:buNone/>
            </a:pPr>
            <a:r>
              <a:rPr lang="it-IT" sz="1600" b="1" dirty="0">
                <a:solidFill>
                  <a:schemeClr val="accent1"/>
                </a:solidFill>
              </a:rPr>
              <a:t>arlinclusione@regione.emilia-romagna.it</a:t>
            </a:r>
            <a:r>
              <a:rPr lang="it-IT" sz="1600" dirty="0">
                <a:solidFill>
                  <a:schemeClr val="accent1"/>
                </a:solidFill>
              </a:rPr>
              <a:t> </a:t>
            </a:r>
          </a:p>
          <a:p>
            <a:pPr marL="88900" indent="0">
              <a:buNone/>
            </a:pPr>
            <a:endParaRPr lang="it-IT" sz="1600" dirty="0">
              <a:solidFill>
                <a:schemeClr val="accent1"/>
              </a:solidFill>
            </a:endParaRPr>
          </a:p>
          <a:p>
            <a:pPr marL="88900" indent="0">
              <a:buNone/>
            </a:pPr>
            <a:r>
              <a:rPr lang="it-IT" sz="1600" dirty="0">
                <a:latin typeface="Lexend" charset="0"/>
              </a:rPr>
              <a:t>Per invio istanze</a:t>
            </a:r>
            <a:r>
              <a:rPr lang="it-IT" sz="1600" b="1" dirty="0">
                <a:latin typeface="Lexend" charset="0"/>
              </a:rPr>
              <a:t>, </a:t>
            </a:r>
            <a:r>
              <a:rPr lang="it-IT" sz="1600" dirty="0">
                <a:latin typeface="Lexend" charset="0"/>
              </a:rPr>
              <a:t>PEC:</a:t>
            </a:r>
            <a:r>
              <a:rPr lang="it-IT" sz="1600" b="1" dirty="0">
                <a:latin typeface="Lexend" charset="0"/>
              </a:rPr>
              <a:t> </a:t>
            </a:r>
            <a:r>
              <a:rPr lang="it-IT" sz="1600" dirty="0">
                <a:solidFill>
                  <a:schemeClr val="accent1"/>
                </a:solidFill>
                <a:latin typeface="Lexend" charset="0"/>
              </a:rPr>
              <a:t>arlavoro.servipl@postacert.Regione.Emilia-Romagna.it</a:t>
            </a:r>
            <a:r>
              <a:rPr lang="it-IT" sz="1600" dirty="0">
                <a:latin typeface="Lexend" charset="0"/>
              </a:rPr>
              <a:t>  </a:t>
            </a:r>
          </a:p>
          <a:p>
            <a:pPr marL="88900" indent="0">
              <a:buNone/>
            </a:pPr>
            <a:endParaRPr lang="it-IT" sz="1800" dirty="0">
              <a:solidFill>
                <a:schemeClr val="accent1"/>
              </a:solidFill>
            </a:endParaRPr>
          </a:p>
        </p:txBody>
      </p:sp>
      <p:sp>
        <p:nvSpPr>
          <p:cNvPr id="7" name="Segnaposto testo 6">
            <a:extLst>
              <a:ext uri="{FF2B5EF4-FFF2-40B4-BE49-F238E27FC236}">
                <a16:creationId xmlns:a16="http://schemas.microsoft.com/office/drawing/2014/main" id="{3AA13423-A450-498F-8869-CB35D8C9A4A3}"/>
              </a:ext>
            </a:extLst>
          </p:cNvPr>
          <p:cNvSpPr>
            <a:spLocks noGrp="1"/>
          </p:cNvSpPr>
          <p:nvPr>
            <p:ph type="body" idx="1"/>
          </p:nvPr>
        </p:nvSpPr>
        <p:spPr>
          <a:xfrm>
            <a:off x="311700" y="1477735"/>
            <a:ext cx="3811236" cy="3091139"/>
          </a:xfrm>
        </p:spPr>
        <p:txBody>
          <a:bodyPr/>
          <a:lstStyle/>
          <a:p>
            <a:pPr marL="139700" indent="0">
              <a:buNone/>
            </a:pPr>
            <a:endParaRPr lang="it-IT" dirty="0"/>
          </a:p>
        </p:txBody>
      </p:sp>
      <p:pic>
        <p:nvPicPr>
          <p:cNvPr id="8" name="Picture 2" descr="C:\Users\luisa_secci\Downloads\Progetto senza titolo (21).png">
            <a:hlinkClick r:id="rId3"/>
            <a:extLst>
              <a:ext uri="{FF2B5EF4-FFF2-40B4-BE49-F238E27FC236}">
                <a16:creationId xmlns:a16="http://schemas.microsoft.com/office/drawing/2014/main" id="{B0D2B8E5-84E2-4205-8D66-29BBAC50A059}"/>
              </a:ext>
            </a:extLst>
          </p:cNvPr>
          <p:cNvPicPr>
            <a:picLocks noChangeAspect="1" noChangeArrowheads="1"/>
          </p:cNvPicPr>
          <p:nvPr/>
        </p:nvPicPr>
        <p:blipFill>
          <a:blip r:embed="rId4"/>
          <a:srcRect l="25015" r="10230"/>
          <a:stretch>
            <a:fillRect/>
          </a:stretch>
        </p:blipFill>
        <p:spPr bwMode="auto">
          <a:xfrm>
            <a:off x="311728" y="1477736"/>
            <a:ext cx="3811236" cy="3145180"/>
          </a:xfrm>
          <a:prstGeom prst="rect">
            <a:avLst/>
          </a:prstGeom>
          <a:noFill/>
        </p:spPr>
      </p:pic>
    </p:spTree>
    <p:extLst>
      <p:ext uri="{BB962C8B-B14F-4D97-AF65-F5344CB8AC3E}">
        <p14:creationId xmlns:p14="http://schemas.microsoft.com/office/powerpoint/2010/main" val="348708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311708" y="1174049"/>
            <a:ext cx="8520600" cy="2052600"/>
          </a:xfrm>
        </p:spPr>
        <p:txBody>
          <a:bodyPr>
            <a:noAutofit/>
          </a:bodyPr>
          <a:lstStyle/>
          <a:p>
            <a:r>
              <a:rPr lang="it-IT" sz="2800" u="sng" dirty="0"/>
              <a:t>ASSUNZIONE A TEMPO DETERMINATO DI LAVORATORI CON DISABILITÀ DI CUI ALLA LEGGE N. 68/1999 – CAPO A</a:t>
            </a:r>
            <a:br>
              <a:rPr lang="it-IT" sz="2800" u="sng" dirty="0"/>
            </a:br>
            <a:br>
              <a:rPr lang="it-IT" sz="2800" dirty="0"/>
            </a:br>
            <a:r>
              <a:rPr lang="it-IT" sz="2800" u="sng" dirty="0"/>
              <a:t>TRASFORMAZIONE DEL RAPPORTO DI LAVORO A TEMPO INDETERMINATO–CAPO B</a:t>
            </a:r>
          </a:p>
        </p:txBody>
      </p:sp>
      <p:sp>
        <p:nvSpPr>
          <p:cNvPr id="4" name="Sottotitolo 3"/>
          <p:cNvSpPr>
            <a:spLocks noGrp="1"/>
          </p:cNvSpPr>
          <p:nvPr>
            <p:ph type="subTitle" idx="1"/>
          </p:nvPr>
        </p:nvSpPr>
        <p:spPr>
          <a:xfrm>
            <a:off x="304773" y="3325961"/>
            <a:ext cx="8520600" cy="1164396"/>
          </a:xfrm>
        </p:spPr>
        <p:txBody>
          <a:bodyPr>
            <a:normAutofit fontScale="92500" lnSpcReduction="10000"/>
          </a:bodyPr>
          <a:lstStyle/>
          <a:p>
            <a:pPr marL="0" indent="0"/>
            <a:r>
              <a:rPr lang="it-IT" dirty="0"/>
              <a:t>Avviso pubblico per la presentazione </a:t>
            </a:r>
          </a:p>
          <a:p>
            <a:pPr marL="0" indent="0"/>
            <a:r>
              <a:rPr lang="it-IT" dirty="0"/>
              <a:t>delle domande di contributo</a:t>
            </a:r>
          </a:p>
          <a:p>
            <a:pPr marL="0" indent="0"/>
            <a:r>
              <a:rPr lang="it-IT" sz="1500" dirty="0"/>
              <a:t>Determinazione dirigenziale n. 207 del 13/02/2025</a:t>
            </a:r>
            <a:endParaRPr lang="it-IT"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p:txBody>
          <a:bodyPr/>
          <a:lstStyle/>
          <a:p>
            <a:r>
              <a:rPr lang="it-IT" dirty="0"/>
              <a:t>OBIETTIVI GENERALI</a:t>
            </a:r>
          </a:p>
        </p:txBody>
      </p:sp>
      <p:sp>
        <p:nvSpPr>
          <p:cNvPr id="9" name="Segnaposto testo 8"/>
          <p:cNvSpPr>
            <a:spLocks noGrp="1"/>
          </p:cNvSpPr>
          <p:nvPr>
            <p:ph type="body" idx="1"/>
          </p:nvPr>
        </p:nvSpPr>
        <p:spPr>
          <a:xfrm>
            <a:off x="311700" y="1152475"/>
            <a:ext cx="8520600" cy="2629816"/>
          </a:xfrm>
        </p:spPr>
        <p:txBody>
          <a:bodyPr>
            <a:noAutofit/>
          </a:bodyPr>
          <a:lstStyle/>
          <a:p>
            <a:pPr algn="just"/>
            <a:r>
              <a:rPr lang="it-IT" sz="1450" dirty="0"/>
              <a:t>Favorire lo scopo pubblico perseguito che consiste nella piena e migliore attuazione del collocamento mirato al fine di </a:t>
            </a:r>
            <a:r>
              <a:rPr lang="it-IT" sz="1450" b="1" dirty="0">
                <a:solidFill>
                  <a:schemeClr val="accent1"/>
                </a:solidFill>
              </a:rPr>
              <a:t>assicurare il diritto al lavoro e l’integrazione lavorativa delle persone con disabilità</a:t>
            </a:r>
            <a:r>
              <a:rPr lang="it-IT" sz="1450" dirty="0"/>
              <a:t>.</a:t>
            </a:r>
          </a:p>
          <a:p>
            <a:endParaRPr lang="it-IT" sz="1450" dirty="0"/>
          </a:p>
          <a:p>
            <a:pPr algn="just"/>
            <a:r>
              <a:rPr lang="it-IT" sz="1450" b="1" dirty="0">
                <a:solidFill>
                  <a:schemeClr val="accent1"/>
                </a:solidFill>
              </a:rPr>
              <a:t>Dare attuazione a quanto previsto dalle Programmazione regionali delle risorse Fondo Regionale persone con disabilità 2024-2026 </a:t>
            </a:r>
            <a:r>
              <a:rPr lang="it-IT" sz="1450" dirty="0"/>
              <a:t>(Deliberazione di Giunta regionale n. 679 del 22/04/2024) che prevede la misura “Incentivi alle imprese” e stabilisce che «Con le risorse del Fondo regionale per l’occupazione delle persone con disabilità si intende realizzare la </a:t>
            </a:r>
            <a:r>
              <a:rPr lang="it-IT" sz="1450" b="1" dirty="0">
                <a:solidFill>
                  <a:srgbClr val="00B050"/>
                </a:solidFill>
              </a:rPr>
              <a:t>finalità integrativa e non sostitutiva di quanto erogato dall’INPS»</a:t>
            </a:r>
            <a:r>
              <a:rPr lang="it-IT" sz="1450" dirty="0"/>
              <a:t>.</a:t>
            </a:r>
          </a:p>
        </p:txBody>
      </p:sp>
      <p:sp>
        <p:nvSpPr>
          <p:cNvPr id="10" name="Rettangolo 9"/>
          <p:cNvSpPr/>
          <p:nvPr/>
        </p:nvSpPr>
        <p:spPr>
          <a:xfrm>
            <a:off x="325581" y="3850412"/>
            <a:ext cx="8472055" cy="646331"/>
          </a:xfrm>
          <a:prstGeom prst="rect">
            <a:avLst/>
          </a:prstGeom>
          <a:solidFill>
            <a:schemeClr val="tx2"/>
          </a:solidFill>
        </p:spPr>
        <p:txBody>
          <a:bodyPr wrap="square">
            <a:spAutoFit/>
          </a:bodyPr>
          <a:lstStyle/>
          <a:p>
            <a:r>
              <a:rPr lang="it-IT" sz="1200" dirty="0">
                <a:latin typeface="Lexend" charset="0"/>
              </a:rPr>
              <a:t>I criteri e le modalità di intervento per l’erogazione di detti contributi, congruenti con la normativa nazionale e con il regolamento UE 651/2014 in materia di aiuti all’occupazione, sono stati fissati dalla Giunta regionale con  Deliberazione n. 1920 del 21 dicembre 2020.</a:t>
            </a:r>
          </a:p>
        </p:txBody>
      </p:sp>
    </p:spTree>
    <p:extLst>
      <p:ext uri="{BB962C8B-B14F-4D97-AF65-F5344CB8AC3E}">
        <p14:creationId xmlns:p14="http://schemas.microsoft.com/office/powerpoint/2010/main" val="1648279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egnaposto testo 13"/>
          <p:cNvSpPr>
            <a:spLocks noGrp="1"/>
          </p:cNvSpPr>
          <p:nvPr>
            <p:ph type="body" idx="1"/>
          </p:nvPr>
        </p:nvSpPr>
        <p:spPr/>
        <p:txBody>
          <a:bodyPr>
            <a:normAutofit/>
          </a:bodyPr>
          <a:lstStyle/>
          <a:p>
            <a:pPr marL="90488" indent="0">
              <a:buNone/>
            </a:pPr>
            <a:r>
              <a:rPr lang="it-IT" sz="2000" dirty="0"/>
              <a:t>Le domande di contributo possono essere presentate </a:t>
            </a:r>
            <a:r>
              <a:rPr lang="it-IT" sz="2000" b="1" dirty="0">
                <a:solidFill>
                  <a:schemeClr val="accent1"/>
                </a:solidFill>
              </a:rPr>
              <a:t>fino alle ore 12.00 del 31 dicembre 2026 </a:t>
            </a:r>
            <a:r>
              <a:rPr lang="it-IT" sz="2000" dirty="0"/>
              <a:t>secondo 4 finestre temporali.</a:t>
            </a:r>
          </a:p>
          <a:p>
            <a:pPr marL="90488" indent="0">
              <a:buNone/>
            </a:pPr>
            <a:endParaRPr lang="it-IT" sz="2000" dirty="0"/>
          </a:p>
          <a:p>
            <a:pPr marL="90488" indent="0">
              <a:buNone/>
            </a:pPr>
            <a:r>
              <a:rPr lang="it-IT" sz="2000" dirty="0"/>
              <a:t>La procedura si svolge secondo l’ordine cronologico di presentazione.</a:t>
            </a:r>
          </a:p>
          <a:p>
            <a:endParaRPr lang="it-IT" sz="2000" dirty="0"/>
          </a:p>
        </p:txBody>
      </p:sp>
      <p:sp>
        <p:nvSpPr>
          <p:cNvPr id="12" name="Titolo 11"/>
          <p:cNvSpPr>
            <a:spLocks noGrp="1"/>
          </p:cNvSpPr>
          <p:nvPr>
            <p:ph type="title"/>
          </p:nvPr>
        </p:nvSpPr>
        <p:spPr/>
        <p:txBody>
          <a:bodyPr/>
          <a:lstStyle/>
          <a:p>
            <a:r>
              <a:rPr lang="it-IT" dirty="0"/>
              <a:t>TERMINI </a:t>
            </a:r>
            <a:r>
              <a:rPr lang="it-IT" dirty="0" err="1"/>
              <a:t>DI</a:t>
            </a:r>
            <a:r>
              <a:rPr lang="it-IT" dirty="0"/>
              <a:t> PRESENTAZIONE DELLE DOMANDE</a:t>
            </a:r>
          </a:p>
        </p:txBody>
      </p:sp>
      <p:sp>
        <p:nvSpPr>
          <p:cNvPr id="15" name="Segnaposto testo 14"/>
          <p:cNvSpPr>
            <a:spLocks noGrp="1"/>
          </p:cNvSpPr>
          <p:nvPr>
            <p:ph type="body" idx="2"/>
          </p:nvPr>
        </p:nvSpPr>
        <p:spPr>
          <a:xfrm>
            <a:off x="4655820" y="1152475"/>
            <a:ext cx="4251960" cy="3416400"/>
          </a:xfrm>
        </p:spPr>
        <p:txBody>
          <a:bodyPr>
            <a:normAutofit fontScale="92500" lnSpcReduction="20000"/>
          </a:bodyPr>
          <a:lstStyle/>
          <a:p>
            <a:pPr marL="139700" indent="0">
              <a:buNone/>
            </a:pPr>
            <a:r>
              <a:rPr lang="it-IT" b="1" dirty="0">
                <a:solidFill>
                  <a:schemeClr val="accent1"/>
                </a:solidFill>
              </a:rPr>
              <a:t>1° FINESTRA 2026</a:t>
            </a:r>
            <a:r>
              <a:rPr lang="it-IT" dirty="0"/>
              <a:t>: </a:t>
            </a:r>
          </a:p>
          <a:p>
            <a:pPr marL="139700" indent="0">
              <a:buNone/>
            </a:pPr>
            <a:r>
              <a:rPr lang="it-IT" dirty="0"/>
              <a:t>domande pervenute tra 1° gennaio e il 31 marzo 2026: avvio del procedimento dal 1° aprile 2026</a:t>
            </a:r>
          </a:p>
          <a:p>
            <a:pPr>
              <a:buNone/>
            </a:pPr>
            <a:endParaRPr lang="it-IT" dirty="0"/>
          </a:p>
          <a:p>
            <a:pPr marL="139700" indent="0">
              <a:buNone/>
            </a:pPr>
            <a:r>
              <a:rPr lang="it-IT" b="1" dirty="0">
                <a:solidFill>
                  <a:schemeClr val="accent1"/>
                </a:solidFill>
              </a:rPr>
              <a:t>2° FINESTRA 2026</a:t>
            </a:r>
            <a:r>
              <a:rPr lang="it-IT" dirty="0"/>
              <a:t>: </a:t>
            </a:r>
          </a:p>
          <a:p>
            <a:pPr marL="139700" indent="0">
              <a:buNone/>
            </a:pPr>
            <a:r>
              <a:rPr lang="it-IT" dirty="0"/>
              <a:t>domande pervenute tra il 1° aprile e il 30 giugno 2026: avvio del procedimento dal 1° luglio 2026</a:t>
            </a:r>
          </a:p>
          <a:p>
            <a:endParaRPr lang="it-IT" dirty="0"/>
          </a:p>
          <a:p>
            <a:pPr marL="139700" indent="0">
              <a:buNone/>
            </a:pPr>
            <a:r>
              <a:rPr lang="it-IT" b="1" dirty="0">
                <a:solidFill>
                  <a:schemeClr val="accent1"/>
                </a:solidFill>
              </a:rPr>
              <a:t>3° FINESTRA 2026</a:t>
            </a:r>
            <a:r>
              <a:rPr lang="it-IT" dirty="0"/>
              <a:t>: </a:t>
            </a:r>
          </a:p>
          <a:p>
            <a:pPr marL="139700" indent="0">
              <a:buNone/>
            </a:pPr>
            <a:r>
              <a:rPr lang="it-IT" dirty="0"/>
              <a:t>domande pervenute tra il 1° luglio e il 30 settembre 2026: avvio del procedimento dal 1° ottobre 2026</a:t>
            </a:r>
          </a:p>
          <a:p>
            <a:pPr>
              <a:buNone/>
            </a:pPr>
            <a:endParaRPr lang="it-IT" dirty="0"/>
          </a:p>
          <a:p>
            <a:pPr marL="139700" indent="0">
              <a:buNone/>
            </a:pPr>
            <a:r>
              <a:rPr lang="it-IT" b="1" dirty="0">
                <a:solidFill>
                  <a:schemeClr val="accent1"/>
                </a:solidFill>
              </a:rPr>
              <a:t>4 FINESTRA 2026</a:t>
            </a:r>
            <a:r>
              <a:rPr lang="it-IT" dirty="0"/>
              <a:t>: </a:t>
            </a:r>
          </a:p>
          <a:p>
            <a:pPr marL="139700" indent="0">
              <a:buNone/>
            </a:pPr>
            <a:r>
              <a:rPr lang="it-IT" dirty="0"/>
              <a:t>domande pervenute tra il 1° ottobre il 31 dicembre 2026: avvio del procedimento dal 2 gennaio 2027</a:t>
            </a:r>
          </a:p>
        </p:txBody>
      </p:sp>
    </p:spTree>
    <p:extLst>
      <p:ext uri="{BB962C8B-B14F-4D97-AF65-F5344CB8AC3E}">
        <p14:creationId xmlns:p14="http://schemas.microsoft.com/office/powerpoint/2010/main" val="1599646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4" name="Google Shape;354;p18"/>
          <p:cNvSpPr txBox="1"/>
          <p:nvPr/>
        </p:nvSpPr>
        <p:spPr>
          <a:xfrm>
            <a:off x="303350" y="1142836"/>
            <a:ext cx="8389799" cy="2076614"/>
          </a:xfrm>
          <a:prstGeom prst="rect">
            <a:avLst/>
          </a:prstGeom>
          <a:noFill/>
          <a:ln>
            <a:noFill/>
          </a:ln>
        </p:spPr>
        <p:txBody>
          <a:bodyPr spcFirstLastPara="1" wrap="square" lIns="91425" tIns="45700" rIns="91425" bIns="45700" anchor="ctr" anchorCtr="0">
            <a:noAutofit/>
          </a:bodyPr>
          <a:lstStyle/>
          <a:p>
            <a:pPr marL="342900" marR="0" lvl="0" indent="-342900" algn="just" rtl="0">
              <a:spcBef>
                <a:spcPts val="0"/>
              </a:spcBef>
              <a:spcAft>
                <a:spcPts val="0"/>
              </a:spcAft>
              <a:buFont typeface="+mj-lt"/>
              <a:buAutoNum type="arabicPeriod"/>
            </a:pPr>
            <a:r>
              <a:rPr lang="it-IT" sz="1800" b="1" dirty="0">
                <a:solidFill>
                  <a:schemeClr val="dk1"/>
                </a:solidFill>
                <a:latin typeface="Lexend" charset="0"/>
                <a:ea typeface="Calibri"/>
                <a:cs typeface="Calibri"/>
                <a:sym typeface="Calibri"/>
              </a:rPr>
              <a:t>Scarica la modulistica </a:t>
            </a:r>
            <a:r>
              <a:rPr lang="it-IT" sz="1800" dirty="0">
                <a:solidFill>
                  <a:schemeClr val="dk1"/>
                </a:solidFill>
                <a:latin typeface="Lexend" charset="0"/>
                <a:ea typeface="Calibri"/>
                <a:cs typeface="Calibri"/>
                <a:sym typeface="Calibri"/>
              </a:rPr>
              <a:t>allegata all’Avviso pubblico dal sito dell’</a:t>
            </a:r>
            <a:r>
              <a:rPr lang="it-IT" sz="1800" dirty="0">
                <a:solidFill>
                  <a:schemeClr val="dk1"/>
                </a:solidFill>
                <a:latin typeface="Lexend" charset="0"/>
                <a:ea typeface="Calibri"/>
                <a:cs typeface="Calibri"/>
                <a:sym typeface="Calibri"/>
                <a:hlinkClick r:id="rId3"/>
              </a:rPr>
              <a:t>Agenzia Regionale per il Lavoro</a:t>
            </a:r>
            <a:endParaRPr lang="it-IT" sz="1800" dirty="0">
              <a:solidFill>
                <a:schemeClr val="dk1"/>
              </a:solidFill>
              <a:latin typeface="Lexend" charset="0"/>
              <a:ea typeface="Calibri"/>
              <a:cs typeface="Calibri"/>
              <a:sym typeface="Calibri"/>
            </a:endParaRPr>
          </a:p>
          <a:p>
            <a:pPr marL="342900" marR="0" lvl="0" indent="-342900" algn="l" rtl="0">
              <a:spcBef>
                <a:spcPts val="0"/>
              </a:spcBef>
              <a:spcAft>
                <a:spcPts val="0"/>
              </a:spcAft>
              <a:buFont typeface="+mj-lt"/>
              <a:buAutoNum type="arabicPeriod"/>
            </a:pPr>
            <a:endParaRPr lang="it-IT" sz="1800" dirty="0">
              <a:latin typeface="Lexend" charset="0"/>
            </a:endParaRPr>
          </a:p>
          <a:p>
            <a:pPr marL="342900" lvl="0" indent="-342900">
              <a:buFont typeface="+mj-lt"/>
              <a:buAutoNum type="arabicPeriod"/>
            </a:pPr>
            <a:r>
              <a:rPr lang="it-IT" sz="1800" b="1" dirty="0">
                <a:latin typeface="Lexend" charset="0"/>
              </a:rPr>
              <a:t>Invia la domanda </a:t>
            </a:r>
            <a:r>
              <a:rPr lang="it-IT" sz="1800" dirty="0">
                <a:latin typeface="Lexend" charset="0"/>
              </a:rPr>
              <a:t>esclusivamente </a:t>
            </a:r>
            <a:r>
              <a:rPr lang="it-IT" sz="1800" b="1" dirty="0">
                <a:latin typeface="Lexend" charset="0"/>
              </a:rPr>
              <a:t>via PEC - posta elettronica certificata </a:t>
            </a:r>
            <a:r>
              <a:rPr lang="it-IT" sz="1800" dirty="0">
                <a:latin typeface="Lexend" charset="0"/>
              </a:rPr>
              <a:t>a: </a:t>
            </a:r>
            <a:r>
              <a:rPr lang="it-IT" sz="1800" dirty="0">
                <a:solidFill>
                  <a:schemeClr val="accent1"/>
                </a:solidFill>
                <a:latin typeface="Lexend" charset="0"/>
              </a:rPr>
              <a:t>arlavoro.servipl@postacert.Regione.Emilia-Romagna.it</a:t>
            </a:r>
            <a:r>
              <a:rPr lang="it-IT" sz="1800" dirty="0">
                <a:latin typeface="Lexend" charset="0"/>
              </a:rPr>
              <a:t>  </a:t>
            </a:r>
            <a:endParaRPr sz="1800" dirty="0">
              <a:latin typeface="Lexend" charset="0"/>
            </a:endParaRPr>
          </a:p>
        </p:txBody>
      </p:sp>
      <p:sp>
        <p:nvSpPr>
          <p:cNvPr id="12" name="Titolo 11"/>
          <p:cNvSpPr>
            <a:spLocks noGrp="1"/>
          </p:cNvSpPr>
          <p:nvPr>
            <p:ph type="title"/>
          </p:nvPr>
        </p:nvSpPr>
        <p:spPr/>
        <p:txBody>
          <a:bodyPr>
            <a:normAutofit/>
          </a:bodyPr>
          <a:lstStyle/>
          <a:p>
            <a:r>
              <a:rPr lang="it-IT" dirty="0"/>
              <a:t>MODALITÀ </a:t>
            </a:r>
            <a:r>
              <a:rPr lang="it-IT" dirty="0" err="1"/>
              <a:t>DI</a:t>
            </a:r>
            <a:r>
              <a:rPr lang="it-IT" dirty="0"/>
              <a:t> PRESENTAZIONE DELLE DOMANDE</a:t>
            </a:r>
          </a:p>
        </p:txBody>
      </p:sp>
      <p:sp>
        <p:nvSpPr>
          <p:cNvPr id="17" name="Segnaposto testo 16"/>
          <p:cNvSpPr>
            <a:spLocks noGrp="1"/>
          </p:cNvSpPr>
          <p:nvPr>
            <p:ph type="body" idx="2"/>
          </p:nvPr>
        </p:nvSpPr>
        <p:spPr>
          <a:xfrm>
            <a:off x="425450" y="3505199"/>
            <a:ext cx="8204200" cy="860475"/>
          </a:xfrm>
          <a:solidFill>
            <a:schemeClr val="tx2"/>
          </a:solidFill>
        </p:spPr>
        <p:txBody>
          <a:bodyPr>
            <a:normAutofit lnSpcReduction="10000"/>
          </a:bodyPr>
          <a:lstStyle/>
          <a:p>
            <a:pPr marL="88900" lvl="0" indent="0">
              <a:buNone/>
            </a:pPr>
            <a:r>
              <a:rPr lang="it-IT" dirty="0">
                <a:solidFill>
                  <a:schemeClr val="accent1"/>
                </a:solidFill>
                <a:latin typeface="Lexend" charset="0"/>
              </a:rPr>
              <a:t>Occorre </a:t>
            </a:r>
            <a:r>
              <a:rPr lang="it-IT" b="1" dirty="0">
                <a:solidFill>
                  <a:schemeClr val="accent1"/>
                </a:solidFill>
                <a:latin typeface="Lexend" charset="0"/>
              </a:rPr>
              <a:t>essere in regola con la vigente normativa per l’assolvimento dell’imposta di bollo </a:t>
            </a:r>
            <a:r>
              <a:rPr lang="it-IT" dirty="0">
                <a:solidFill>
                  <a:schemeClr val="accent1"/>
                </a:solidFill>
                <a:latin typeface="Lexend" charset="0"/>
              </a:rPr>
              <a:t>(i soggetti esenti dovranno indicare nella domanda i riferimenti normativi che giustificano l’esenzione)</a:t>
            </a:r>
          </a:p>
          <a:p>
            <a:endParaRPr lang="it-IT" dirty="0">
              <a:solidFill>
                <a:schemeClr val="accen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u="sng" dirty="0"/>
              <a:t>CHI PUÒ PRESENTARE LA DOMANDA</a:t>
            </a:r>
          </a:p>
        </p:txBody>
      </p:sp>
      <p:sp>
        <p:nvSpPr>
          <p:cNvPr id="4" name="Segnaposto testo 3"/>
          <p:cNvSpPr>
            <a:spLocks noGrp="1"/>
          </p:cNvSpPr>
          <p:nvPr>
            <p:ph type="body" idx="1"/>
          </p:nvPr>
        </p:nvSpPr>
        <p:spPr>
          <a:xfrm>
            <a:off x="396240" y="1074337"/>
            <a:ext cx="8347710" cy="3916763"/>
          </a:xfrm>
        </p:spPr>
        <p:txBody>
          <a:bodyPr>
            <a:noAutofit/>
          </a:bodyPr>
          <a:lstStyle/>
          <a:p>
            <a:pPr marL="0" lvl="1" indent="-360363" algn="just">
              <a:buNone/>
            </a:pPr>
            <a:r>
              <a:rPr lang="it-IT" sz="2400" b="1" dirty="0">
                <a:solidFill>
                  <a:schemeClr val="accent1"/>
                </a:solidFill>
              </a:rPr>
              <a:t>ASSUNZIONI A TEMPO DETERMINATO (CAPO A) </a:t>
            </a:r>
          </a:p>
          <a:p>
            <a:pPr marL="0" lvl="1" indent="-360363" algn="just">
              <a:buNone/>
            </a:pPr>
            <a:endParaRPr lang="it-IT" sz="1400" b="1" dirty="0">
              <a:solidFill>
                <a:schemeClr val="accent1"/>
              </a:solidFill>
            </a:endParaRPr>
          </a:p>
          <a:p>
            <a:pPr marL="0" lvl="1" indent="-360363" algn="just">
              <a:buNone/>
            </a:pPr>
            <a:r>
              <a:rPr lang="it-IT" sz="1400" b="1" dirty="0">
                <a:solidFill>
                  <a:schemeClr val="accent1"/>
                </a:solidFill>
              </a:rPr>
              <a:t>- Datori di lavoro privati</a:t>
            </a:r>
            <a:r>
              <a:rPr lang="it-IT" sz="1400" dirty="0"/>
              <a:t>, soggetti o meno all’obbligo di assunzione di persone con disabilità a prescindere dalla circostanza che abbiano o meno la natura di imprenditore (compresi i professionisti)</a:t>
            </a:r>
          </a:p>
          <a:p>
            <a:pPr marL="0" lvl="1" indent="-360363">
              <a:buNone/>
            </a:pPr>
            <a:endParaRPr lang="it-IT" sz="1400" b="1" dirty="0">
              <a:solidFill>
                <a:schemeClr val="accent1"/>
              </a:solidFill>
            </a:endParaRPr>
          </a:p>
          <a:p>
            <a:pPr marL="0" lvl="1" indent="-360363">
              <a:buNone/>
            </a:pPr>
            <a:r>
              <a:rPr lang="it-IT" sz="1400" b="1" dirty="0">
                <a:solidFill>
                  <a:schemeClr val="accent1"/>
                </a:solidFill>
              </a:rPr>
              <a:t>- Enti pubblici economici (EPE)</a:t>
            </a:r>
          </a:p>
          <a:p>
            <a:pPr marL="0" lvl="1" indent="-360363" algn="just">
              <a:buNone/>
            </a:pPr>
            <a:endParaRPr lang="it-IT" sz="1400" b="1" dirty="0">
              <a:solidFill>
                <a:srgbClr val="00B050"/>
              </a:solidFill>
            </a:endParaRPr>
          </a:p>
          <a:p>
            <a:pPr marL="0" lvl="1" indent="-360363" algn="just">
              <a:buNone/>
            </a:pPr>
            <a:r>
              <a:rPr lang="it-IT" sz="1400" b="1" dirty="0">
                <a:solidFill>
                  <a:srgbClr val="00B050"/>
                </a:solidFill>
              </a:rPr>
              <a:t>- </a:t>
            </a:r>
            <a:r>
              <a:rPr lang="it-IT" sz="1400" b="1" dirty="0">
                <a:solidFill>
                  <a:schemeClr val="accent1"/>
                </a:solidFill>
              </a:rPr>
              <a:t>Utilizzatore</a:t>
            </a:r>
            <a:r>
              <a:rPr lang="it-IT" sz="1400" dirty="0">
                <a:solidFill>
                  <a:schemeClr val="tx1"/>
                </a:solidFill>
              </a:rPr>
              <a:t>, in caso di contratto di somministrazione con missione pari ad almeno 12 mesi;</a:t>
            </a:r>
          </a:p>
          <a:p>
            <a:pPr marL="95862" lvl="2" indent="0">
              <a:buNone/>
            </a:pPr>
            <a:endParaRPr lang="it-IT" sz="1000" b="1" dirty="0">
              <a:solidFill>
                <a:schemeClr val="tx1"/>
              </a:solidFill>
            </a:endParaRPr>
          </a:p>
          <a:p>
            <a:pPr marL="95862" lvl="2" indent="0">
              <a:buNone/>
            </a:pPr>
            <a:endParaRPr lang="it-IT" sz="1000" b="1" dirty="0">
              <a:solidFill>
                <a:schemeClr val="tx1"/>
              </a:solidFill>
            </a:endParaRPr>
          </a:p>
          <a:p>
            <a:pPr marL="95862" lvl="2" indent="0">
              <a:buNone/>
            </a:pPr>
            <a:endParaRPr lang="it-IT" sz="1000" b="1" dirty="0">
              <a:solidFill>
                <a:schemeClr val="tx1"/>
              </a:solidFill>
            </a:endParaRPr>
          </a:p>
          <a:p>
            <a:pPr marL="95862" lvl="2" indent="0">
              <a:buNone/>
            </a:pPr>
            <a:endParaRPr lang="it-IT" sz="1000" b="1" dirty="0">
              <a:solidFill>
                <a:schemeClr val="tx1"/>
              </a:solidFill>
            </a:endParaRPr>
          </a:p>
          <a:p>
            <a:pPr marL="95862" lvl="2" indent="0">
              <a:buNone/>
            </a:pPr>
            <a:r>
              <a:rPr lang="it-IT" sz="1000" dirty="0">
                <a:solidFill>
                  <a:schemeClr val="tx1"/>
                </a:solidFill>
              </a:rPr>
              <a:t> </a:t>
            </a:r>
          </a:p>
          <a:p>
            <a:pPr marL="539750" lvl="1" indent="-360363">
              <a:buNone/>
            </a:pPr>
            <a:endParaRPr lang="it-IT" b="1" dirty="0">
              <a:solidFill>
                <a:schemeClr val="accent1"/>
              </a:solidFill>
            </a:endParaRPr>
          </a:p>
        </p:txBody>
      </p:sp>
      <p:sp>
        <p:nvSpPr>
          <p:cNvPr id="5" name="Segnaposto testo 3">
            <a:extLst>
              <a:ext uri="{FF2B5EF4-FFF2-40B4-BE49-F238E27FC236}">
                <a16:creationId xmlns:a16="http://schemas.microsoft.com/office/drawing/2014/main" id="{CBC61FF4-FE30-49DB-8BDC-E3441ED783CA}"/>
              </a:ext>
            </a:extLst>
          </p:cNvPr>
          <p:cNvSpPr txBox="1">
            <a:spLocks/>
          </p:cNvSpPr>
          <p:nvPr/>
        </p:nvSpPr>
        <p:spPr>
          <a:xfrm>
            <a:off x="147873" y="3406140"/>
            <a:ext cx="8596077" cy="12923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rgbClr val="000000"/>
              </a:buClr>
              <a:buSzPts val="1400"/>
              <a:buFont typeface="Lexend"/>
              <a:buChar char="●"/>
              <a:defRPr sz="1400" b="0" i="0" u="none" strike="noStrike" cap="none">
                <a:solidFill>
                  <a:srgbClr val="000000"/>
                </a:solidFill>
                <a:latin typeface="Lexend"/>
                <a:ea typeface="Lexend"/>
                <a:cs typeface="Lexend"/>
                <a:sym typeface="Lexend"/>
              </a:defRPr>
            </a:lvl1pPr>
            <a:lvl2pPr marL="914400" marR="0" lvl="1" indent="-304800" algn="l" rtl="0">
              <a:lnSpc>
                <a:spcPct val="115000"/>
              </a:lnSpc>
              <a:spcBef>
                <a:spcPts val="0"/>
              </a:spcBef>
              <a:spcAft>
                <a:spcPts val="0"/>
              </a:spcAft>
              <a:buClr>
                <a:srgbClr val="000000"/>
              </a:buClr>
              <a:buSzPts val="1200"/>
              <a:buFont typeface="Lexend"/>
              <a:buChar char="○"/>
              <a:defRPr sz="1200" b="0" i="0" u="none" strike="noStrike" cap="none">
                <a:solidFill>
                  <a:srgbClr val="000000"/>
                </a:solidFill>
                <a:latin typeface="Lexend"/>
                <a:ea typeface="Lexend"/>
                <a:cs typeface="Lexend"/>
                <a:sym typeface="Lexend"/>
              </a:defRPr>
            </a:lvl2pPr>
            <a:lvl3pPr marL="1371600" marR="0" lvl="2" indent="-304800" algn="l" rtl="0">
              <a:lnSpc>
                <a:spcPct val="115000"/>
              </a:lnSpc>
              <a:spcBef>
                <a:spcPts val="0"/>
              </a:spcBef>
              <a:spcAft>
                <a:spcPts val="0"/>
              </a:spcAft>
              <a:buClr>
                <a:srgbClr val="000000"/>
              </a:buClr>
              <a:buSzPts val="1200"/>
              <a:buFont typeface="Lexend"/>
              <a:buChar char="■"/>
              <a:defRPr sz="1200" b="0" i="0" u="none" strike="noStrike" cap="none">
                <a:solidFill>
                  <a:srgbClr val="000000"/>
                </a:solidFill>
                <a:latin typeface="Lexend"/>
                <a:ea typeface="Lexend"/>
                <a:cs typeface="Lexend"/>
                <a:sym typeface="Lexend"/>
              </a:defRPr>
            </a:lvl3pPr>
            <a:lvl4pPr marL="1828800" marR="0" lvl="3" indent="-304800" algn="l" rtl="0">
              <a:lnSpc>
                <a:spcPct val="115000"/>
              </a:lnSpc>
              <a:spcBef>
                <a:spcPts val="0"/>
              </a:spcBef>
              <a:spcAft>
                <a:spcPts val="0"/>
              </a:spcAft>
              <a:buClr>
                <a:srgbClr val="000000"/>
              </a:buClr>
              <a:buSzPts val="1200"/>
              <a:buFont typeface="Lexend"/>
              <a:buChar char="●"/>
              <a:defRPr sz="1200" b="0" i="0" u="none" strike="noStrike" cap="none">
                <a:solidFill>
                  <a:srgbClr val="000000"/>
                </a:solidFill>
                <a:latin typeface="Lexend"/>
                <a:ea typeface="Lexend"/>
                <a:cs typeface="Lexend"/>
                <a:sym typeface="Lexend"/>
              </a:defRPr>
            </a:lvl4pPr>
            <a:lvl5pPr marL="2286000" marR="0" lvl="4" indent="-304800" algn="l" rtl="0">
              <a:lnSpc>
                <a:spcPct val="115000"/>
              </a:lnSpc>
              <a:spcBef>
                <a:spcPts val="0"/>
              </a:spcBef>
              <a:spcAft>
                <a:spcPts val="0"/>
              </a:spcAft>
              <a:buClr>
                <a:srgbClr val="000000"/>
              </a:buClr>
              <a:buSzPts val="1200"/>
              <a:buFont typeface="Lexend"/>
              <a:buChar char="○"/>
              <a:defRPr sz="1200" b="0" i="0" u="none" strike="noStrike" cap="none">
                <a:solidFill>
                  <a:srgbClr val="000000"/>
                </a:solidFill>
                <a:latin typeface="Lexend"/>
                <a:ea typeface="Lexend"/>
                <a:cs typeface="Lexend"/>
                <a:sym typeface="Lexend"/>
              </a:defRPr>
            </a:lvl5pPr>
            <a:lvl6pPr marL="2743200" marR="0" lvl="5" indent="-304800" algn="l" rtl="0">
              <a:lnSpc>
                <a:spcPct val="115000"/>
              </a:lnSpc>
              <a:spcBef>
                <a:spcPts val="0"/>
              </a:spcBef>
              <a:spcAft>
                <a:spcPts val="0"/>
              </a:spcAft>
              <a:buClr>
                <a:srgbClr val="000000"/>
              </a:buClr>
              <a:buSzPts val="1200"/>
              <a:buFont typeface="Lexend"/>
              <a:buChar char="■"/>
              <a:defRPr sz="1200" b="0" i="0" u="none" strike="noStrike" cap="none">
                <a:solidFill>
                  <a:srgbClr val="000000"/>
                </a:solidFill>
                <a:latin typeface="Lexend"/>
                <a:ea typeface="Lexend"/>
                <a:cs typeface="Lexend"/>
                <a:sym typeface="Lexend"/>
              </a:defRPr>
            </a:lvl6pPr>
            <a:lvl7pPr marL="3200400" marR="0" lvl="6" indent="-304800" algn="l" rtl="0">
              <a:lnSpc>
                <a:spcPct val="115000"/>
              </a:lnSpc>
              <a:spcBef>
                <a:spcPts val="0"/>
              </a:spcBef>
              <a:spcAft>
                <a:spcPts val="0"/>
              </a:spcAft>
              <a:buClr>
                <a:srgbClr val="000000"/>
              </a:buClr>
              <a:buSzPts val="1200"/>
              <a:buFont typeface="Lexend"/>
              <a:buChar char="●"/>
              <a:defRPr sz="1200" b="0" i="0" u="none" strike="noStrike" cap="none">
                <a:solidFill>
                  <a:srgbClr val="000000"/>
                </a:solidFill>
                <a:latin typeface="Lexend"/>
                <a:ea typeface="Lexend"/>
                <a:cs typeface="Lexend"/>
                <a:sym typeface="Lexend"/>
              </a:defRPr>
            </a:lvl7pPr>
            <a:lvl8pPr marL="3657600" marR="0" lvl="7" indent="-304800" algn="l" rtl="0">
              <a:lnSpc>
                <a:spcPct val="115000"/>
              </a:lnSpc>
              <a:spcBef>
                <a:spcPts val="0"/>
              </a:spcBef>
              <a:spcAft>
                <a:spcPts val="0"/>
              </a:spcAft>
              <a:buClr>
                <a:srgbClr val="000000"/>
              </a:buClr>
              <a:buSzPts val="1200"/>
              <a:buFont typeface="Lexend"/>
              <a:buChar char="○"/>
              <a:defRPr sz="1200" b="0" i="0" u="none" strike="noStrike" cap="none">
                <a:solidFill>
                  <a:srgbClr val="000000"/>
                </a:solidFill>
                <a:latin typeface="Lexend"/>
                <a:ea typeface="Lexend"/>
                <a:cs typeface="Lexend"/>
                <a:sym typeface="Lexend"/>
              </a:defRPr>
            </a:lvl8pPr>
            <a:lvl9pPr marL="4114800" marR="0" lvl="8" indent="-304800" algn="l" rtl="0">
              <a:lnSpc>
                <a:spcPct val="115000"/>
              </a:lnSpc>
              <a:spcBef>
                <a:spcPts val="0"/>
              </a:spcBef>
              <a:spcAft>
                <a:spcPts val="0"/>
              </a:spcAft>
              <a:buClr>
                <a:srgbClr val="000000"/>
              </a:buClr>
              <a:buSzPts val="1200"/>
              <a:buFont typeface="Lexend"/>
              <a:buChar char="■"/>
              <a:defRPr sz="1200" b="0" i="0" u="none" strike="noStrike" cap="none">
                <a:solidFill>
                  <a:srgbClr val="000000"/>
                </a:solidFill>
                <a:latin typeface="Lexend"/>
                <a:ea typeface="Lexend"/>
                <a:cs typeface="Lexend"/>
                <a:sym typeface="Lexend"/>
              </a:defRPr>
            </a:lvl9pPr>
          </a:lstStyle>
          <a:p>
            <a:pPr marL="95862" lvl="2" indent="0" algn="just">
              <a:buNone/>
            </a:pPr>
            <a:endParaRPr lang="it-IT" sz="1400" b="1" dirty="0">
              <a:solidFill>
                <a:schemeClr val="tx1"/>
              </a:solidFill>
            </a:endParaRPr>
          </a:p>
          <a:p>
            <a:pPr marL="180000" lvl="2" indent="-84138" algn="just">
              <a:buFont typeface="Arial" pitchFamily="34" charset="0"/>
              <a:buChar char="•"/>
            </a:pPr>
            <a:r>
              <a:rPr lang="it-IT" sz="1400" b="1" dirty="0">
                <a:solidFill>
                  <a:schemeClr val="tx1"/>
                </a:solidFill>
              </a:rPr>
              <a:t>Che hanno assunto o assumeranno lavoratori con disabilità </a:t>
            </a:r>
            <a:r>
              <a:rPr lang="it-IT" sz="1400" dirty="0">
                <a:solidFill>
                  <a:schemeClr val="tx1"/>
                </a:solidFill>
              </a:rPr>
              <a:t>presso sedi di lavoro ubicate in Emilia-Romagna;</a:t>
            </a:r>
          </a:p>
          <a:p>
            <a:pPr marL="180000" lvl="2" indent="-84138" algn="just">
              <a:buFont typeface="Arial" pitchFamily="34" charset="0"/>
              <a:buChar char="•"/>
            </a:pPr>
            <a:r>
              <a:rPr lang="it-IT" sz="1400" b="1" dirty="0">
                <a:solidFill>
                  <a:schemeClr val="tx1"/>
                </a:solidFill>
              </a:rPr>
              <a:t>Se obbligati all’assunzione di persone con disabilità</a:t>
            </a:r>
            <a:r>
              <a:rPr lang="it-IT" sz="1400" dirty="0">
                <a:solidFill>
                  <a:schemeClr val="tx1"/>
                </a:solidFill>
              </a:rPr>
              <a:t>, ottemperanti, anche mediante l’assunzione incentivata, sia al momento della presentazione della domanda che al momento della eventuale erogazione del contributo </a:t>
            </a:r>
          </a:p>
          <a:p>
            <a:pPr marL="539750" lvl="1" indent="-360363">
              <a:buFont typeface="Lexend"/>
              <a:buNone/>
            </a:pPr>
            <a:endParaRPr lang="it-IT" b="1" dirty="0">
              <a:solidFill>
                <a:schemeClr val="accen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L’ASSUNZIONE</a:t>
            </a:r>
          </a:p>
        </p:txBody>
      </p:sp>
      <p:sp>
        <p:nvSpPr>
          <p:cNvPr id="3" name="Segnaposto testo 2"/>
          <p:cNvSpPr>
            <a:spLocks noGrp="1"/>
          </p:cNvSpPr>
          <p:nvPr>
            <p:ph type="body" idx="1"/>
          </p:nvPr>
        </p:nvSpPr>
        <p:spPr/>
        <p:txBody>
          <a:bodyPr>
            <a:normAutofit fontScale="92500" lnSpcReduction="20000"/>
          </a:bodyPr>
          <a:lstStyle/>
          <a:p>
            <a:pPr algn="just">
              <a:buNone/>
            </a:pPr>
            <a:endParaRPr lang="it-IT" b="1" dirty="0">
              <a:solidFill>
                <a:schemeClr val="accent1"/>
              </a:solidFill>
            </a:endParaRPr>
          </a:p>
          <a:p>
            <a:pPr algn="just"/>
            <a:r>
              <a:rPr lang="it-IT" dirty="0"/>
              <a:t>L’incentivo potrà essere fruito per le </a:t>
            </a:r>
            <a:r>
              <a:rPr lang="it-IT" b="1" dirty="0"/>
              <a:t>assunzioni</a:t>
            </a:r>
            <a:r>
              <a:rPr lang="it-IT" dirty="0"/>
              <a:t> </a:t>
            </a:r>
            <a:r>
              <a:rPr lang="it-IT" b="1" dirty="0"/>
              <a:t>a tempo determinato </a:t>
            </a:r>
            <a:r>
              <a:rPr lang="it-IT" dirty="0"/>
              <a:t>ai sensi della L. 68/1999, anche a tempo parziale, avvenute </a:t>
            </a:r>
            <a:r>
              <a:rPr lang="it-IT" b="1" dirty="0"/>
              <a:t>a partire dal </a:t>
            </a:r>
            <a:r>
              <a:rPr lang="it-IT" b="1" u="sng" dirty="0"/>
              <a:t>01/01/2024</a:t>
            </a:r>
            <a:r>
              <a:rPr lang="it-IT" b="1" dirty="0"/>
              <a:t>;</a:t>
            </a:r>
            <a:r>
              <a:rPr lang="it-IT" b="1" u="sng" dirty="0"/>
              <a:t> </a:t>
            </a:r>
          </a:p>
          <a:p>
            <a:pPr algn="just"/>
            <a:endParaRPr lang="it-IT" b="1" dirty="0"/>
          </a:p>
          <a:p>
            <a:pPr algn="just"/>
            <a:r>
              <a:rPr lang="it-IT" b="1" dirty="0"/>
              <a:t>I lavoratori devono essere iscritti ad uno degli uffici per il Collocamento Mirato dell’Emilia-Romagna</a:t>
            </a:r>
            <a:r>
              <a:rPr lang="it-IT" dirty="0"/>
              <a:t>; </a:t>
            </a:r>
          </a:p>
          <a:p>
            <a:pPr algn="just"/>
            <a:endParaRPr lang="it-IT" dirty="0"/>
          </a:p>
          <a:p>
            <a:pPr algn="just"/>
            <a:r>
              <a:rPr lang="it-IT" dirty="0"/>
              <a:t>In ogni caso </a:t>
            </a:r>
            <a:r>
              <a:rPr lang="it-IT" b="1" dirty="0"/>
              <a:t>l’assunzione deve essere avvenuta, o dovrà avvenire, mediante rilascio del nulla osta da parte dell’Ufficio per il Collocamento Mirato di riferimento </a:t>
            </a:r>
            <a:r>
              <a:rPr lang="it-IT" dirty="0"/>
              <a:t>ad esclusione dell’ipotesi di datori di lavoro che, alla data dell’assunzione, non sono obbligati ai sensi della Legge n. 68/1999.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p:cNvSpPr>
            <a:spLocks noGrp="1"/>
          </p:cNvSpPr>
          <p:nvPr>
            <p:ph type="title"/>
          </p:nvPr>
        </p:nvSpPr>
        <p:spPr/>
        <p:txBody>
          <a:bodyPr>
            <a:normAutofit/>
          </a:bodyPr>
          <a:lstStyle/>
          <a:p>
            <a:r>
              <a:rPr lang="it-IT" dirty="0"/>
              <a:t>REQUISITI SOGGETTIVI LAVORATORI   </a:t>
            </a:r>
          </a:p>
        </p:txBody>
      </p:sp>
      <p:sp>
        <p:nvSpPr>
          <p:cNvPr id="10" name="Segnaposto testo 9"/>
          <p:cNvSpPr>
            <a:spLocks noGrp="1"/>
          </p:cNvSpPr>
          <p:nvPr>
            <p:ph type="body" idx="1"/>
          </p:nvPr>
        </p:nvSpPr>
        <p:spPr/>
        <p:txBody>
          <a:bodyPr>
            <a:normAutofit fontScale="92500" lnSpcReduction="20000"/>
          </a:bodyPr>
          <a:lstStyle/>
          <a:p>
            <a:pPr algn="just">
              <a:buFont typeface="+mj-lt"/>
              <a:buAutoNum type="arabicPeriod"/>
            </a:pPr>
            <a:r>
              <a:rPr lang="it-IT" dirty="0"/>
              <a:t>lavoratori </a:t>
            </a:r>
            <a:r>
              <a:rPr lang="it-IT"/>
              <a:t>con disabilità </a:t>
            </a:r>
            <a:r>
              <a:rPr lang="it-IT" dirty="0"/>
              <a:t>che abbiano </a:t>
            </a:r>
            <a:r>
              <a:rPr lang="it-IT" b="1" dirty="0"/>
              <a:t>una riduzione della capacità lavorativa superiore al 79 % </a:t>
            </a:r>
            <a:r>
              <a:rPr lang="it-IT" dirty="0"/>
              <a:t>o minorazioni ascritte dalla prima alla terza   categoria di cui alle tabelle annesse al testo unico delle norme in materia di pensioni di guerra, approvato con DPR 23 dicembre 1978, n. 915, e </a:t>
            </a:r>
            <a:r>
              <a:rPr lang="it-IT" dirty="0" err="1"/>
              <a:t>ss</a:t>
            </a:r>
            <a:r>
              <a:rPr lang="it-IT" dirty="0"/>
              <a:t> mm;</a:t>
            </a:r>
          </a:p>
          <a:p>
            <a:pPr marL="114300" indent="0">
              <a:buNone/>
            </a:pPr>
            <a:r>
              <a:rPr lang="it-IT" b="1" dirty="0">
                <a:solidFill>
                  <a:schemeClr val="accent1"/>
                </a:solidFill>
              </a:rPr>
              <a:t>     DURATA ASSUNZIONE NON INFERIORE A 12 MESI </a:t>
            </a:r>
          </a:p>
          <a:p>
            <a:pPr marL="114300" indent="0">
              <a:buNone/>
            </a:pPr>
            <a:endParaRPr lang="it-IT" b="1" dirty="0"/>
          </a:p>
          <a:p>
            <a:pPr algn="just">
              <a:buFont typeface="+mj-lt"/>
              <a:buAutoNum type="arabicPeriod" startAt="2"/>
            </a:pPr>
            <a:r>
              <a:rPr lang="it-IT" dirty="0"/>
              <a:t>lavoratori con </a:t>
            </a:r>
            <a:r>
              <a:rPr lang="it-IT" b="1" dirty="0"/>
              <a:t>disabilità intellettiva o psichica </a:t>
            </a:r>
            <a:r>
              <a:rPr lang="it-IT" dirty="0"/>
              <a:t>che comporti una riduzione della capacità lavorativa superiore al </a:t>
            </a:r>
            <a:r>
              <a:rPr lang="it-IT" b="1" dirty="0"/>
              <a:t>45 %. </a:t>
            </a:r>
            <a:endParaRPr lang="it-IT" b="1" dirty="0">
              <a:solidFill>
                <a:schemeClr val="accent1"/>
              </a:solidFill>
            </a:endParaRPr>
          </a:p>
          <a:p>
            <a:pPr marL="114300" indent="0">
              <a:buNone/>
            </a:pPr>
            <a:r>
              <a:rPr lang="it-IT" b="1" dirty="0">
                <a:solidFill>
                  <a:schemeClr val="accent1"/>
                </a:solidFill>
              </a:rPr>
              <a:t>     DURATA ASSUNZIONE NON INFERIORE A 6 MESI E MAX 12 MESI</a:t>
            </a:r>
            <a:endParaRPr lang="it-IT" dirty="0"/>
          </a:p>
          <a:p>
            <a:pPr lvl="1" algn="just"/>
            <a:r>
              <a:rPr lang="it-IT" dirty="0"/>
              <a:t>Per questa tipologia di lavoratori, in caso di assunzione con contratto a tempo determinato di durata pari o superiore a 12 mesi (anche per effetto di eventuale proroga), il datore di lavoro dovrà dichiarare che non ha usufruito e/o non intende usufruire dell’incentivo contributivo previsto dall’art. 13 comma 1 bis della Legge n. 68/1999. </a:t>
            </a:r>
          </a:p>
          <a:p>
            <a:pPr marL="114300" indent="0">
              <a:buNone/>
            </a:pPr>
            <a:endParaRPr lang="it-IT" dirty="0"/>
          </a:p>
          <a:p>
            <a:pPr>
              <a:buFont typeface="+mj-lt"/>
              <a:buAutoNum type="arabicPeriod" startAt="2"/>
            </a:pPr>
            <a:endParaRPr lang="it-IT" dirty="0"/>
          </a:p>
        </p:txBody>
      </p:sp>
      <p:pic>
        <p:nvPicPr>
          <p:cNvPr id="4" name="Picture 2" descr="C:\Users\luisa_secci\Downloads\Template Slide Bandi\Illustrazioni utilizzabili\Bandi_DIPENDENTI - verde.png">
            <a:extLst>
              <a:ext uri="{FF2B5EF4-FFF2-40B4-BE49-F238E27FC236}">
                <a16:creationId xmlns:a16="http://schemas.microsoft.com/office/drawing/2014/main" id="{361280C5-1FCD-D1E6-8377-38D569C96221}"/>
              </a:ext>
            </a:extLst>
          </p:cNvPr>
          <p:cNvPicPr>
            <a:picLocks noChangeAspect="1" noChangeArrowheads="1"/>
          </p:cNvPicPr>
          <p:nvPr/>
        </p:nvPicPr>
        <p:blipFill>
          <a:blip r:embed="rId2"/>
          <a:srcRect/>
          <a:stretch>
            <a:fillRect/>
          </a:stretch>
        </p:blipFill>
        <p:spPr bwMode="auto">
          <a:xfrm>
            <a:off x="6249032" y="155137"/>
            <a:ext cx="2894968" cy="1152475"/>
          </a:xfrm>
          <a:prstGeom prst="rect">
            <a:avLst/>
          </a:prstGeom>
          <a:noFill/>
        </p:spPr>
      </p:pic>
    </p:spTree>
    <p:extLst>
      <p:ext uri="{BB962C8B-B14F-4D97-AF65-F5344CB8AC3E}">
        <p14:creationId xmlns:p14="http://schemas.microsoft.com/office/powerpoint/2010/main" val="1434541136"/>
      </p:ext>
    </p:extLst>
  </p:cSld>
  <p:clrMapOvr>
    <a:masterClrMapping/>
  </p:clrMapOvr>
</p:sld>
</file>

<file path=ppt/theme/theme1.xml><?xml version="1.0" encoding="utf-8"?>
<a:theme xmlns:a="http://schemas.openxmlformats.org/drawingml/2006/main" name="Arter - Assunzioni">
  <a:themeElements>
    <a:clrScheme name="Simple Light">
      <a:dk1>
        <a:srgbClr val="000000"/>
      </a:dk1>
      <a:lt1>
        <a:srgbClr val="FFFFFF"/>
      </a:lt1>
      <a:dk2>
        <a:srgbClr val="595959"/>
      </a:dk2>
      <a:lt2>
        <a:srgbClr val="EEEEEE"/>
      </a:lt2>
      <a:accent1>
        <a:srgbClr val="00934C"/>
      </a:accent1>
      <a:accent2>
        <a:srgbClr val="E32726"/>
      </a:accent2>
      <a:accent3>
        <a:srgbClr val="10541E"/>
      </a:accent3>
      <a:accent4>
        <a:srgbClr val="C81400"/>
      </a:accent4>
      <a:accent5>
        <a:srgbClr val="4D4D4D"/>
      </a:accent5>
      <a:accent6>
        <a:srgbClr val="333333"/>
      </a:accent6>
      <a:hlink>
        <a:srgbClr val="4D4D4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1455</TotalTime>
  <Words>3403</Words>
  <Application>Microsoft Office PowerPoint</Application>
  <PresentationFormat>Presentazione su schermo (16:9)</PresentationFormat>
  <Paragraphs>256</Paragraphs>
  <Slides>29</Slides>
  <Notes>8</Notes>
  <HiddenSlides>0</HiddenSlides>
  <MMClips>1</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29</vt:i4>
      </vt:variant>
    </vt:vector>
  </HeadingPairs>
  <TitlesOfParts>
    <vt:vector size="34" baseType="lpstr">
      <vt:lpstr>Arial</vt:lpstr>
      <vt:lpstr>Lexend</vt:lpstr>
      <vt:lpstr>Lexend SemiBold</vt:lpstr>
      <vt:lpstr>Wingdings</vt:lpstr>
      <vt:lpstr>Arter - Assunzioni</vt:lpstr>
      <vt:lpstr>Presentazione standard di PowerPoint</vt:lpstr>
      <vt:lpstr>Presentazione standard di PowerPoint</vt:lpstr>
      <vt:lpstr>ASSUNZIONE A TEMPO DETERMINATO DI LAVORATORI CON DISABILITÀ DI CUI ALLA LEGGE N. 68/1999 – CAPO A  TRASFORMAZIONE DEL RAPPORTO DI LAVORO A TEMPO INDETERMINATO–CAPO B</vt:lpstr>
      <vt:lpstr>OBIETTIVI GENERALI</vt:lpstr>
      <vt:lpstr>TERMINI DI PRESENTAZIONE DELLE DOMANDE</vt:lpstr>
      <vt:lpstr>MODALITÀ DI PRESENTAZIONE DELLE DOMANDE</vt:lpstr>
      <vt:lpstr>CHI PUÒ PRESENTARE LA DOMANDA</vt:lpstr>
      <vt:lpstr>L’ASSUNZIONE</vt:lpstr>
      <vt:lpstr>REQUISITI SOGGETTIVI LAVORATORI   </vt:lpstr>
      <vt:lpstr>LAVORATORI PER I QUALI SPETTA L’INCENTIVO </vt:lpstr>
      <vt:lpstr>CHI PUÒ PRESENTARE LA DOMANDA</vt:lpstr>
      <vt:lpstr>TRASFORMAZIONI: LAVORATORI PER I QUALI SPETTA L’INCENTIVO </vt:lpstr>
      <vt:lpstr>SE SI ASSUMONO O SI TRASFORMANO PIU’ LAVORATORI</vt:lpstr>
      <vt:lpstr>CASI DI ESCLUSIONE</vt:lpstr>
      <vt:lpstr>CONTRIBUTO RICONOSCIUTO</vt:lpstr>
      <vt:lpstr>CONTRIBUTO RICONOSCIUTO</vt:lpstr>
      <vt:lpstr>RISORSE DISPONIBILI E VINCOLI FINANZIARI</vt:lpstr>
      <vt:lpstr>VALUTAZIONE FORMALE E SOSTANZIALE-NUCLEO DI VALIDAZIONE Flusso 1</vt:lpstr>
      <vt:lpstr>APPROVAZIONE ELENCHI AMMESSI E NON AMMESSI  Unità Operativa Inclusione e lavoro - Flusso 2 </vt:lpstr>
      <vt:lpstr>AL TERMINE DEL PERIODO INCETIVATO </vt:lpstr>
      <vt:lpstr>ATTENZIONE </vt:lpstr>
      <vt:lpstr>IN CASO DI TRASFORMAZIONE</vt:lpstr>
      <vt:lpstr>L’EROGAZIONE DEL CONTRIBUTO</vt:lpstr>
      <vt:lpstr>OBBLIGHI DEI DATORI DI LAVORO BENEFICIARI DEI CONTRIBUTI </vt:lpstr>
      <vt:lpstr>I CONTRIBUTI POSSONO DECADERE qualora:</vt:lpstr>
      <vt:lpstr>LA MODULISTICA</vt:lpstr>
      <vt:lpstr>CONTRIBUTO PER ASSUNZIONE A TEMPO DETERMINATO</vt:lpstr>
      <vt:lpstr>INTEGRAZIONE DEL CONTRIBUTO PER TRASFORMAZIONE DEL RAPPORO DI LAVORO DA TEMPO DETERMINATO A TEMPO INDETERMINATO</vt:lpstr>
      <vt:lpstr>DOVE TROVARE INFORMAZIONI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luisa_secci</dc:creator>
  <cp:lastModifiedBy>Palmisano Annalinda</cp:lastModifiedBy>
  <cp:revision>38</cp:revision>
  <dcterms:modified xsi:type="dcterms:W3CDTF">2026-05-13T19:43:43Z</dcterms:modified>
</cp:coreProperties>
</file>